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</p:sldIdLst>
  <p:sldSz cy="5143500" cx="9144000"/>
  <p:notesSz cx="6858000" cy="9144000"/>
  <p:embeddedFontLst>
    <p:embeddedFont>
      <p:font typeface="Roboto"/>
      <p:regular r:id="rId53"/>
      <p:bold r:id="rId54"/>
      <p:italic r:id="rId55"/>
      <p:boldItalic r:id="rId56"/>
    </p:embeddedFont>
    <p:embeddedFont>
      <p:font typeface="Alegreya Sans"/>
      <p:regular r:id="rId57"/>
      <p:bold r:id="rId58"/>
      <p:italic r:id="rId59"/>
      <p:boldItalic r:id="rId60"/>
    </p:embeddedFont>
    <p:embeddedFont>
      <p:font typeface="Montserrat Medium"/>
      <p:regular r:id="rId61"/>
      <p:bold r:id="rId62"/>
      <p:italic r:id="rId63"/>
      <p:boldItalic r:id="rId64"/>
    </p:embeddedFont>
    <p:embeddedFont>
      <p:font typeface="Alegreya Sans Medium"/>
      <p:regular r:id="rId65"/>
      <p:bold r:id="rId66"/>
      <p:italic r:id="rId67"/>
      <p:boldItalic r:id="rId68"/>
    </p:embeddedFont>
    <p:embeddedFont>
      <p:font typeface="Homemade Apple"/>
      <p:regular r:id="rId6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Medium-bold.fntdata"/><Relationship Id="rId61" Type="http://schemas.openxmlformats.org/officeDocument/2006/relationships/font" Target="fonts/MontserratMedium-regular.fntdata"/><Relationship Id="rId20" Type="http://schemas.openxmlformats.org/officeDocument/2006/relationships/slide" Target="slides/slide15.xml"/><Relationship Id="rId64" Type="http://schemas.openxmlformats.org/officeDocument/2006/relationships/font" Target="fonts/MontserratMedium-boldItalic.fntdata"/><Relationship Id="rId63" Type="http://schemas.openxmlformats.org/officeDocument/2006/relationships/font" Target="fonts/MontserratMedium-italic.fntdata"/><Relationship Id="rId22" Type="http://schemas.openxmlformats.org/officeDocument/2006/relationships/slide" Target="slides/slide17.xml"/><Relationship Id="rId66" Type="http://schemas.openxmlformats.org/officeDocument/2006/relationships/font" Target="fonts/AlegreyaSansMedium-bold.fntdata"/><Relationship Id="rId21" Type="http://schemas.openxmlformats.org/officeDocument/2006/relationships/slide" Target="slides/slide16.xml"/><Relationship Id="rId65" Type="http://schemas.openxmlformats.org/officeDocument/2006/relationships/font" Target="fonts/AlegreyaSansMedium-regular.fntdata"/><Relationship Id="rId24" Type="http://schemas.openxmlformats.org/officeDocument/2006/relationships/slide" Target="slides/slide19.xml"/><Relationship Id="rId68" Type="http://schemas.openxmlformats.org/officeDocument/2006/relationships/font" Target="fonts/AlegreyaSansMedium-boldItalic.fntdata"/><Relationship Id="rId23" Type="http://schemas.openxmlformats.org/officeDocument/2006/relationships/slide" Target="slides/slide18.xml"/><Relationship Id="rId67" Type="http://schemas.openxmlformats.org/officeDocument/2006/relationships/font" Target="fonts/AlegreyaSansMedium-italic.fntdata"/><Relationship Id="rId60" Type="http://schemas.openxmlformats.org/officeDocument/2006/relationships/font" Target="fonts/AlegreyaSans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HomemadeApple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font" Target="fonts/Roboto-regular.fntdata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Roboto-italic.fntdata"/><Relationship Id="rId10" Type="http://schemas.openxmlformats.org/officeDocument/2006/relationships/slide" Target="slides/slide5.xml"/><Relationship Id="rId54" Type="http://schemas.openxmlformats.org/officeDocument/2006/relationships/font" Target="fonts/Roboto-bold.fntdata"/><Relationship Id="rId13" Type="http://schemas.openxmlformats.org/officeDocument/2006/relationships/slide" Target="slides/slide8.xml"/><Relationship Id="rId57" Type="http://schemas.openxmlformats.org/officeDocument/2006/relationships/font" Target="fonts/AlegreyaSans-regular.fntdata"/><Relationship Id="rId12" Type="http://schemas.openxmlformats.org/officeDocument/2006/relationships/slide" Target="slides/slide7.xml"/><Relationship Id="rId56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59" Type="http://schemas.openxmlformats.org/officeDocument/2006/relationships/font" Target="fonts/AlegreyaSans-italic.fntdata"/><Relationship Id="rId14" Type="http://schemas.openxmlformats.org/officeDocument/2006/relationships/slide" Target="slides/slide9.xml"/><Relationship Id="rId58" Type="http://schemas.openxmlformats.org/officeDocument/2006/relationships/font" Target="fonts/Alegreya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9305b4bcdb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9305b4bcd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3926093fb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3926093f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93926093fb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293926093f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3926093fb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3926093fb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93926093f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93926093f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3926093fb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3926093fb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93926093fb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93926093fb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3926093fb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93926093fb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93926093fb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93926093fb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93926093fb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93926093fb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93926093fb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93926093fb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9305b4bcdb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9305b4bcdb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93926093fb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93926093fb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93926093fb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93926093fb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3926093fb_0_4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93926093fb_0_4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93926093fb_0_4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93926093fb_0_4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93926093fb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93926093fb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93926093fb_0_3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93926093fb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93926093fb_0_4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93926093fb_0_4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93926093fb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293926093fb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93926093fb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93926093fb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93926093fb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93926093fb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9305b4bcdb_0_10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9305b4bcdb_0_10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93926093f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293926093f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93926093fb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93926093fb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3926093f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93926093f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93926093fb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93926093fb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93926093fb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93926093f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93926093fb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293926093fb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9305b4bcdb_0_1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9305b4bcdb_0_1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9305b4bcdb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9305b4bcdb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9305b4bcdb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9305b4bcd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9305b4bcdb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9305b4bcdb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305b4bcdb_0_10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305b4bcdb_0_10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9305b4bcd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9305b4bcd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9305b4bcdb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9305b4bcdb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93926093f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293926093f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9305b4bcdb_0_1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9305b4bcdb_0_1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9305b4bcdb_0_1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9305b4bcdb_0_1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93db43002d_0_1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93db43002d_0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93926093fb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93926093fb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29305b4bcdb_0_1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29305b4bcdb_0_1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9305b4bcdb_0_10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9305b4bcdb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93926093fb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93926093f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9305b4bcdb_0_1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9305b4bcdb_0_1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93926093f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93926093f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3926093fb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93926093fb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g"/><Relationship Id="rId4" Type="http://schemas.openxmlformats.org/officeDocument/2006/relationships/image" Target="../media/image17.png"/><Relationship Id="rId5" Type="http://schemas.openxmlformats.org/officeDocument/2006/relationships/image" Target="../media/image16.png"/><Relationship Id="rId6" Type="http://schemas.openxmlformats.org/officeDocument/2006/relationships/image" Target="../media/image1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jpg"/><Relationship Id="rId4" Type="http://schemas.openxmlformats.org/officeDocument/2006/relationships/image" Target="../media/image19.png"/><Relationship Id="rId5" Type="http://schemas.openxmlformats.org/officeDocument/2006/relationships/image" Target="../media/image46.jpg"/><Relationship Id="rId6" Type="http://schemas.openxmlformats.org/officeDocument/2006/relationships/image" Target="../media/image3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LipwvO4JgUZqGAnGnUjxuKynI2DIuhbV/view" TargetMode="External"/><Relationship Id="rId4" Type="http://schemas.openxmlformats.org/officeDocument/2006/relationships/image" Target="../media/image3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7.jpg"/><Relationship Id="rId4" Type="http://schemas.openxmlformats.org/officeDocument/2006/relationships/image" Target="../media/image49.jpg"/><Relationship Id="rId5" Type="http://schemas.openxmlformats.org/officeDocument/2006/relationships/image" Target="../media/image5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7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1.jp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Relationship Id="rId4" Type="http://schemas.openxmlformats.org/officeDocument/2006/relationships/image" Target="../media/image5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6.png"/><Relationship Id="rId4" Type="http://schemas.openxmlformats.org/officeDocument/2006/relationships/image" Target="../media/image53.png"/><Relationship Id="rId5" Type="http://schemas.openxmlformats.org/officeDocument/2006/relationships/image" Target="../media/image3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drive.google.com/file/d/1sk5o81R06F7ooWz-b-V9YytGU2h08Wwb/view" TargetMode="External"/><Relationship Id="rId4" Type="http://schemas.openxmlformats.org/officeDocument/2006/relationships/image" Target="../media/image52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png"/><Relationship Id="rId4" Type="http://schemas.openxmlformats.org/officeDocument/2006/relationships/image" Target="../media/image63.png"/><Relationship Id="rId5" Type="http://schemas.openxmlformats.org/officeDocument/2006/relationships/image" Target="../media/image58.png"/><Relationship Id="rId6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1.png"/><Relationship Id="rId4" Type="http://schemas.openxmlformats.org/officeDocument/2006/relationships/image" Target="../media/image64.png"/><Relationship Id="rId5" Type="http://schemas.openxmlformats.org/officeDocument/2006/relationships/image" Target="../media/image6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jpg"/><Relationship Id="rId4" Type="http://schemas.openxmlformats.org/officeDocument/2006/relationships/image" Target="../media/image7.jpg"/><Relationship Id="rId5" Type="http://schemas.openxmlformats.org/officeDocument/2006/relationships/image" Target="../media/image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drive.google.com/file/d/1mNNzMBQ-U0WE3VF08f6qpVk4LjNIVxHt/view" TargetMode="External"/><Relationship Id="rId4" Type="http://schemas.openxmlformats.org/officeDocument/2006/relationships/image" Target="../media/image7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jpg"/><Relationship Id="rId4" Type="http://schemas.openxmlformats.org/officeDocument/2006/relationships/image" Target="../media/image68.jpg"/><Relationship Id="rId5" Type="http://schemas.openxmlformats.org/officeDocument/2006/relationships/image" Target="../media/image6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drive.google.com/file/d/1-OIYCDsKD0TGk3WaPX21zVoriY6tVww_/view" TargetMode="External"/><Relationship Id="rId4" Type="http://schemas.openxmlformats.org/officeDocument/2006/relationships/image" Target="../media/image7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5.jpg"/><Relationship Id="rId4" Type="http://schemas.openxmlformats.org/officeDocument/2006/relationships/image" Target="../media/image78.jpg"/><Relationship Id="rId5" Type="http://schemas.openxmlformats.org/officeDocument/2006/relationships/image" Target="../media/image6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90.jpg"/><Relationship Id="rId4" Type="http://schemas.openxmlformats.org/officeDocument/2006/relationships/image" Target="../media/image84.jpg"/><Relationship Id="rId5" Type="http://schemas.openxmlformats.org/officeDocument/2006/relationships/image" Target="../media/image91.jpg"/><Relationship Id="rId6" Type="http://schemas.openxmlformats.org/officeDocument/2006/relationships/image" Target="../media/image9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gczucjs1j-18oSq9KWomocEr_4K9sYM0/view" TargetMode="External"/><Relationship Id="rId4" Type="http://schemas.openxmlformats.org/officeDocument/2006/relationships/image" Target="../media/image76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28.jpg"/><Relationship Id="rId6" Type="http://schemas.openxmlformats.org/officeDocument/2006/relationships/image" Target="../media/image26.jpg"/><Relationship Id="rId7" Type="http://schemas.openxmlformats.org/officeDocument/2006/relationships/image" Target="../media/image38.jpg"/><Relationship Id="rId8" Type="http://schemas.openxmlformats.org/officeDocument/2006/relationships/image" Target="../media/image1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7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jpg"/><Relationship Id="rId4" Type="http://schemas.openxmlformats.org/officeDocument/2006/relationships/image" Target="../media/image8.jpg"/><Relationship Id="rId5" Type="http://schemas.openxmlformats.org/officeDocument/2006/relationships/image" Target="../media/image23.jpg"/><Relationship Id="rId6" Type="http://schemas.openxmlformats.org/officeDocument/2006/relationships/image" Target="../media/image25.jp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22.jpg"/><Relationship Id="rId5" Type="http://schemas.openxmlformats.org/officeDocument/2006/relationships/image" Target="../media/image43.jpg"/><Relationship Id="rId6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30.jpg"/><Relationship Id="rId5" Type="http://schemas.openxmlformats.org/officeDocument/2006/relationships/image" Target="../media/image29.jpg"/><Relationship Id="rId6" Type="http://schemas.openxmlformats.org/officeDocument/2006/relationships/image" Target="../media/image12.png"/><Relationship Id="rId7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hN85onDfbCYyXH1P5THTRkg5Y1vb8wAq/view" TargetMode="Externa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4421825"/>
            <a:ext cx="9256200" cy="72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68600" y="88700"/>
            <a:ext cx="9256200" cy="205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250" y="191675"/>
            <a:ext cx="6703498" cy="19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435300" y="2781913"/>
            <a:ext cx="6465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3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CONVEGNO ANNUALE</a:t>
            </a:r>
            <a:endParaRPr sz="53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358850" y="3782416"/>
            <a:ext cx="4618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Cesena Campus, Ottobre 2023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2771250" y="2142500"/>
            <a:ext cx="3601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www.</a:t>
            </a: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innova-mente.org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089" y="4416750"/>
            <a:ext cx="6527736" cy="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2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 “M. Moretti”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84" name="Google Shape;184;p22"/>
          <p:cNvSpPr txBox="1"/>
          <p:nvPr/>
        </p:nvSpPr>
        <p:spPr>
          <a:xfrm>
            <a:off x="249850" y="1076600"/>
            <a:ext cx="32766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Classi: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5°A e 5°B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Docente: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Eleonora Croci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185" name="Google Shape;18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1350" y="1337578"/>
            <a:ext cx="2530600" cy="189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2"/>
          <p:cNvPicPr preferRelativeResize="0"/>
          <p:nvPr/>
        </p:nvPicPr>
        <p:blipFill rotWithShape="1">
          <a:blip r:embed="rId4">
            <a:alphaModFix/>
          </a:blip>
          <a:srcRect b="0" l="14645" r="15144" t="22033"/>
          <a:stretch/>
        </p:blipFill>
        <p:spPr>
          <a:xfrm>
            <a:off x="6789541" y="1213025"/>
            <a:ext cx="2240409" cy="331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6850" y="3033251"/>
            <a:ext cx="2530599" cy="192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2"/>
          <p:cNvSpPr txBox="1"/>
          <p:nvPr/>
        </p:nvSpPr>
        <p:spPr>
          <a:xfrm>
            <a:off x="7080125" y="447407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CODING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89" name="Google Shape;189;p22"/>
          <p:cNvSpPr txBox="1"/>
          <p:nvPr/>
        </p:nvSpPr>
        <p:spPr>
          <a:xfrm>
            <a:off x="2575275" y="136542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ENERGIA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598" y="1799555"/>
            <a:ext cx="3276600" cy="3154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 “M. Moretti”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196" name="Google Shape;19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4450" y="1105350"/>
            <a:ext cx="3246175" cy="2431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3775" y="2266366"/>
            <a:ext cx="3735699" cy="2824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 rotWithShape="1">
          <a:blip r:embed="rId5">
            <a:alphaModFix/>
          </a:blip>
          <a:srcRect b="0" l="0" r="0" t="17218"/>
          <a:stretch/>
        </p:blipFill>
        <p:spPr>
          <a:xfrm>
            <a:off x="1149800" y="2508665"/>
            <a:ext cx="3050132" cy="243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1007975"/>
            <a:ext cx="2424325" cy="18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104625" y="361147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ROBOT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6569350" y="1550775"/>
            <a:ext cx="24243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SOSTENIBILITA’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4" title="Moretti classi 5°(E.Croci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249850" y="1559225"/>
            <a:ext cx="59109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Classi: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5°A e 5°B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Docenti: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Cristina Ribolini, Chiara Sommariva, Maria Chiara Turci e Enrico Flamigni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12" name="Google Shape;212;p25"/>
          <p:cNvSpPr txBox="1"/>
          <p:nvPr/>
        </p:nvSpPr>
        <p:spPr>
          <a:xfrm>
            <a:off x="4005250" y="2156800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DIVERTIMENTO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13" name="Google Shape;213;p25"/>
          <p:cNvSpPr txBox="1"/>
          <p:nvPr/>
        </p:nvSpPr>
        <p:spPr>
          <a:xfrm>
            <a:off x="7013800" y="102362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INCLUSIONE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14" name="Google Shape;214;p25"/>
          <p:cNvSpPr txBox="1"/>
          <p:nvPr>
            <p:ph type="title"/>
          </p:nvPr>
        </p:nvSpPr>
        <p:spPr>
          <a:xfrm>
            <a:off x="311700" y="53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“Don Carlo Baronio”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15" name="Google Shape;21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1550" y="1635425"/>
            <a:ext cx="2560750" cy="341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5000" y="2715700"/>
            <a:ext cx="2944399" cy="220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50" y="2415125"/>
            <a:ext cx="3208300" cy="240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“Don Carlo Baronio”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23" name="Google Shape;2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22850"/>
            <a:ext cx="1766224" cy="23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4150" y="2328950"/>
            <a:ext cx="2037425" cy="272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/>
          <p:nvPr/>
        </p:nvSpPr>
        <p:spPr>
          <a:xfrm>
            <a:off x="4187800" y="2000375"/>
            <a:ext cx="4561800" cy="29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-"/>
            </a:pP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Attivare ed esercitare il sistema cognitivo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sollecitando, in particolare, la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capacità di pensare computazionalmente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allo scopo di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analizzare contesti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identificare problemi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trovare risorse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pianificare interventi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e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risolvere problemi.</a:t>
            </a:r>
            <a:endParaRPr b="1"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111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-"/>
            </a:pP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Mettere in moto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competenze trasversali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attivando la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creatività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la capacità di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stare e lavorare assieme agli altri 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incrementando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il senso di autodeterminazione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e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autoefficaci</a:t>
            </a:r>
            <a:r>
              <a:rPr b="1" lang="it" sz="13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a.</a:t>
            </a:r>
            <a:endParaRPr sz="13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“Don Carlo Baronio”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31" name="Google Shape;231;p27"/>
          <p:cNvSpPr txBox="1"/>
          <p:nvPr/>
        </p:nvSpPr>
        <p:spPr>
          <a:xfrm>
            <a:off x="4658100" y="1884950"/>
            <a:ext cx="4174200" cy="29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9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OBIETTIVO</a:t>
            </a:r>
            <a:endParaRPr b="1" sz="19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Sviluppare il pensiero computazionale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inteso come:</a:t>
            </a:r>
            <a:endParaRPr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23850" lvl="0" marL="45720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processo logico creativo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che consente di </a:t>
            </a: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scomporre problemi complessi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.</a:t>
            </a:r>
            <a:endParaRPr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23850" lvl="0" marL="457200" rtl="0" algn="just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AutoNum type="arabicPeriod"/>
            </a:pPr>
            <a:r>
              <a:rPr b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capacità di immaginare e descrivere i procedimenti costruttivi</a:t>
            </a:r>
            <a:r>
              <a:rPr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che conducono alla   soluzione</a:t>
            </a:r>
            <a:endParaRPr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32" name="Google Shape;23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875" y="1769525"/>
            <a:ext cx="4246200" cy="31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9" y="469300"/>
            <a:ext cx="3409500" cy="2551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580" y="469300"/>
            <a:ext cx="3526120" cy="22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7550" y="2059826"/>
            <a:ext cx="3409500" cy="25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9"/>
          <p:cNvSpPr txBox="1"/>
          <p:nvPr>
            <p:ph idx="1" type="subTitle"/>
          </p:nvPr>
        </p:nvSpPr>
        <p:spPr>
          <a:xfrm>
            <a:off x="190475" y="1532875"/>
            <a:ext cx="4271100" cy="231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Attraverso l’utilizzo dei mattoncini Lego (</a:t>
            </a:r>
            <a:r>
              <a:rPr i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LEGO WE DO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</a:t>
            </a:r>
            <a:r>
              <a:rPr i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LEGO SPIKE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)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sono state attivate e potenziate le seguenti 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COMPETENZE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: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Pensare computazionalmente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Autoregolarsi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Essere creativi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Lavorare in coppia e in gruppo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Essere determinati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Sperimentare autoefficacia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45" name="Google Shape;2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8511" y="997138"/>
            <a:ext cx="4198973" cy="3149226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9"/>
          <p:cNvSpPr txBox="1"/>
          <p:nvPr>
            <p:ph type="title"/>
          </p:nvPr>
        </p:nvSpPr>
        <p:spPr>
          <a:xfrm>
            <a:off x="236100" y="433400"/>
            <a:ext cx="4045200" cy="114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 Azioni e Contenuti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/>
          <p:nvPr>
            <p:ph idx="1" type="subTitle"/>
          </p:nvPr>
        </p:nvSpPr>
        <p:spPr>
          <a:xfrm>
            <a:off x="192300" y="1781825"/>
            <a:ext cx="4038300" cy="300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Astrazione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Algoritmo/pianificazione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Automazione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Decomposizione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Debugging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Generalizzazione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52" name="Google Shape;2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0562" y="439275"/>
            <a:ext cx="1840024" cy="245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2850" y="1692450"/>
            <a:ext cx="2434949" cy="32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0"/>
          <p:cNvSpPr txBox="1"/>
          <p:nvPr>
            <p:ph type="title"/>
          </p:nvPr>
        </p:nvSpPr>
        <p:spPr>
          <a:xfrm>
            <a:off x="192300" y="123400"/>
            <a:ext cx="4510800" cy="124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4572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3600"/>
              <a:buFont typeface="Alegreya Sans"/>
              <a:buAutoNum type="arabicPeriod"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Pensare 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computazionalmente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 txBox="1"/>
          <p:nvPr>
            <p:ph type="title"/>
          </p:nvPr>
        </p:nvSpPr>
        <p:spPr>
          <a:xfrm>
            <a:off x="167975" y="209525"/>
            <a:ext cx="4045200" cy="64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2. </a:t>
            </a: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Autoregolarsi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60" name="Google Shape;260;p31"/>
          <p:cNvSpPr txBox="1"/>
          <p:nvPr>
            <p:ph idx="2" type="body"/>
          </p:nvPr>
        </p:nvSpPr>
        <p:spPr>
          <a:xfrm>
            <a:off x="4693625" y="102450"/>
            <a:ext cx="4338900" cy="493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Osservare e definire il problema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Individuare le risorse per risolvere il problema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Pianificare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Implementare la soluzione più adatta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Verificare se quanto fatto ha portato al risultato desiderato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Imparare a tollerare l’errore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Sostenere la frustrazione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Mantenere attenzione e concentrazione prolungate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300" y="851225"/>
            <a:ext cx="2297649" cy="306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9600" y="3067875"/>
            <a:ext cx="2644024" cy="19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9513" y="1321533"/>
            <a:ext cx="2009550" cy="15028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/>
        </p:nvSpPr>
        <p:spPr>
          <a:xfrm>
            <a:off x="6225148" y="2410596"/>
            <a:ext cx="2212209" cy="19228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6" name="Google Shape;66;p14"/>
          <p:cNvGrpSpPr/>
          <p:nvPr/>
        </p:nvGrpSpPr>
        <p:grpSpPr>
          <a:xfrm>
            <a:off x="5151704" y="505256"/>
            <a:ext cx="2158666" cy="2635847"/>
            <a:chOff x="3899015" y="1756598"/>
            <a:chExt cx="1911000" cy="1830068"/>
          </a:xfrm>
        </p:grpSpPr>
        <p:sp>
          <p:nvSpPr>
            <p:cNvPr id="67" name="Google Shape;67;p14"/>
            <p:cNvSpPr/>
            <p:nvPr/>
          </p:nvSpPr>
          <p:spPr>
            <a:xfrm>
              <a:off x="4808316" y="2376819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4391973" y="3215266"/>
              <a:ext cx="9759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Giugno Settembre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9" name="Google Shape;69;p14"/>
            <p:cNvSpPr txBox="1"/>
            <p:nvPr/>
          </p:nvSpPr>
          <p:spPr>
            <a:xfrm>
              <a:off x="3899015" y="1756598"/>
              <a:ext cx="1911000" cy="66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Educazione e Intelligenza artificiale: “riflessioni al tempo di ChatGPT”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70" name="Google Shape;70;p14"/>
          <p:cNvSpPr/>
          <p:nvPr/>
        </p:nvSpPr>
        <p:spPr>
          <a:xfrm>
            <a:off x="8382300" y="2410575"/>
            <a:ext cx="761569" cy="19228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1" name="Google Shape;71;p14"/>
          <p:cNvGrpSpPr/>
          <p:nvPr/>
        </p:nvGrpSpPr>
        <p:grpSpPr>
          <a:xfrm>
            <a:off x="7163043" y="1684063"/>
            <a:ext cx="2435466" cy="3136254"/>
            <a:chOff x="5679434" y="2575051"/>
            <a:chExt cx="2253600" cy="2177500"/>
          </a:xfrm>
        </p:grpSpPr>
        <p:sp>
          <p:nvSpPr>
            <p:cNvPr id="72" name="Google Shape;72;p14"/>
            <p:cNvSpPr/>
            <p:nvPr/>
          </p:nvSpPr>
          <p:spPr>
            <a:xfrm rot="10800000">
              <a:off x="6760035" y="3716326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4"/>
            <p:cNvSpPr txBox="1"/>
            <p:nvPr/>
          </p:nvSpPr>
          <p:spPr>
            <a:xfrm>
              <a:off x="6433335" y="2575051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Ottobre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4" name="Google Shape;74;p14"/>
            <p:cNvSpPr txBox="1"/>
            <p:nvPr/>
          </p:nvSpPr>
          <p:spPr>
            <a:xfrm>
              <a:off x="5679434" y="3808751"/>
              <a:ext cx="22536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Convegno annuale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75" name="Google Shape;75;p14"/>
          <p:cNvSpPr/>
          <p:nvPr/>
        </p:nvSpPr>
        <p:spPr>
          <a:xfrm>
            <a:off x="1038845" y="2410584"/>
            <a:ext cx="3149212" cy="192280"/>
          </a:xfrm>
          <a:prstGeom prst="rect">
            <a:avLst/>
          </a:prstGeom>
          <a:solidFill>
            <a:srgbClr val="0E94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" name="Google Shape;76;p14"/>
          <p:cNvGrpSpPr/>
          <p:nvPr/>
        </p:nvGrpSpPr>
        <p:grpSpPr>
          <a:xfrm>
            <a:off x="1" y="1643840"/>
            <a:ext cx="2212209" cy="2448897"/>
            <a:chOff x="12949" y="2547121"/>
            <a:chExt cx="1958400" cy="1700268"/>
          </a:xfrm>
        </p:grpSpPr>
        <p:sp>
          <p:nvSpPr>
            <p:cNvPr id="77" name="Google Shape;77;p14"/>
            <p:cNvSpPr txBox="1"/>
            <p:nvPr/>
          </p:nvSpPr>
          <p:spPr>
            <a:xfrm>
              <a:off x="491633" y="2547121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Ottobre 2022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881025" y="3748334"/>
              <a:ext cx="92400" cy="92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4"/>
            <p:cNvSpPr txBox="1"/>
            <p:nvPr/>
          </p:nvSpPr>
          <p:spPr>
            <a:xfrm>
              <a:off x="12949" y="3788090"/>
              <a:ext cx="1958400" cy="45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Convegno di lancio progetto Innova-Mente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sp>
        <p:nvSpPr>
          <p:cNvPr id="80" name="Google Shape;80;p14"/>
          <p:cNvSpPr/>
          <p:nvPr/>
        </p:nvSpPr>
        <p:spPr>
          <a:xfrm>
            <a:off x="4174998" y="2410584"/>
            <a:ext cx="2050224" cy="192280"/>
          </a:xfrm>
          <a:prstGeom prst="rect">
            <a:avLst/>
          </a:prstGeom>
          <a:solidFill>
            <a:srgbClr val="08563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1" name="Google Shape;81;p14"/>
          <p:cNvGrpSpPr/>
          <p:nvPr/>
        </p:nvGrpSpPr>
        <p:grpSpPr>
          <a:xfrm>
            <a:off x="3143645" y="1691635"/>
            <a:ext cx="2050224" cy="2286948"/>
            <a:chOff x="2121346" y="2580305"/>
            <a:chExt cx="1815000" cy="1587827"/>
          </a:xfrm>
        </p:grpSpPr>
        <p:sp>
          <p:nvSpPr>
            <p:cNvPr id="82" name="Google Shape;82;p14"/>
            <p:cNvSpPr txBox="1"/>
            <p:nvPr/>
          </p:nvSpPr>
          <p:spPr>
            <a:xfrm>
              <a:off x="2657291" y="2580305"/>
              <a:ext cx="7458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Maggio 2023</a:t>
              </a:r>
              <a:endParaRPr b="1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83" name="Google Shape;83;p14"/>
            <p:cNvGrpSpPr/>
            <p:nvPr/>
          </p:nvGrpSpPr>
          <p:grpSpPr>
            <a:xfrm rot="10800000">
              <a:off x="2983994" y="3079433"/>
              <a:ext cx="92400" cy="729300"/>
              <a:chOff x="1935179" y="2246260"/>
              <a:chExt cx="92400" cy="729300"/>
            </a:xfrm>
          </p:grpSpPr>
          <p:cxnSp>
            <p:nvCxnSpPr>
              <p:cNvPr id="84" name="Google Shape;84;p14"/>
              <p:cNvCxnSpPr>
                <a:stCxn id="85" idx="0"/>
              </p:cNvCxnSpPr>
              <p:nvPr/>
            </p:nvCxnSpPr>
            <p:spPr>
              <a:xfrm flipH="1">
                <a:off x="1981527" y="2246260"/>
                <a:ext cx="1200" cy="7293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86" name="Google Shape;86;p14"/>
              <p:cNvSpPr/>
              <p:nvPr/>
            </p:nvSpPr>
            <p:spPr>
              <a:xfrm>
                <a:off x="1935179" y="2246266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5" name="Google Shape;85;p14"/>
            <p:cNvSpPr txBox="1"/>
            <p:nvPr/>
          </p:nvSpPr>
          <p:spPr>
            <a:xfrm>
              <a:off x="2121346" y="3808733"/>
              <a:ext cx="1815000" cy="35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Festival dei Micromondi 1</a:t>
              </a:r>
              <a:r>
                <a:rPr b="1" baseline="30000" lang="it" sz="1300">
                  <a:latin typeface="Alegreya Sans"/>
                  <a:ea typeface="Alegreya Sans"/>
                  <a:cs typeface="Alegreya Sans"/>
                  <a:sym typeface="Alegreya Sans"/>
                </a:rPr>
                <a:t>a </a:t>
              </a:r>
              <a:r>
                <a:rPr b="1" lang="it" sz="1300">
                  <a:latin typeface="Alegreya Sans"/>
                  <a:ea typeface="Alegreya Sans"/>
                  <a:cs typeface="Alegreya Sans"/>
                  <a:sym typeface="Alegreya Sans"/>
                </a:rPr>
                <a:t>edizione</a:t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cxnSp>
        <p:nvCxnSpPr>
          <p:cNvPr id="87" name="Google Shape;87;p14"/>
          <p:cNvCxnSpPr/>
          <p:nvPr/>
        </p:nvCxnSpPr>
        <p:spPr>
          <a:xfrm rot="10800000">
            <a:off x="2043604" y="2278125"/>
            <a:ext cx="4500" cy="13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8" name="Google Shape;88;p14"/>
          <p:cNvSpPr/>
          <p:nvPr/>
        </p:nvSpPr>
        <p:spPr>
          <a:xfrm rot="10800000">
            <a:off x="2000355" y="2183635"/>
            <a:ext cx="104100" cy="133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 txBox="1"/>
          <p:nvPr/>
        </p:nvSpPr>
        <p:spPr>
          <a:xfrm>
            <a:off x="1432525" y="1720050"/>
            <a:ext cx="13230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Incontro#1 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“I micromondi”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90" name="Google Shape;90;p14"/>
          <p:cNvSpPr/>
          <p:nvPr/>
        </p:nvSpPr>
        <p:spPr>
          <a:xfrm rot="10800000">
            <a:off x="2609955" y="2717035"/>
            <a:ext cx="104100" cy="1332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1" name="Google Shape;91;p14"/>
          <p:cNvCxnSpPr/>
          <p:nvPr/>
        </p:nvCxnSpPr>
        <p:spPr>
          <a:xfrm rot="10800000">
            <a:off x="2653204" y="2582925"/>
            <a:ext cx="4500" cy="13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" name="Google Shape;92;p14"/>
          <p:cNvSpPr txBox="1"/>
          <p:nvPr/>
        </p:nvSpPr>
        <p:spPr>
          <a:xfrm>
            <a:off x="2000500" y="2777925"/>
            <a:ext cx="1323000" cy="4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incontro#2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latin typeface="Alegreya Sans"/>
                <a:ea typeface="Alegreya Sans"/>
                <a:cs typeface="Alegreya Sans"/>
                <a:sym typeface="Alegreya Sans"/>
              </a:rPr>
              <a:t>“Tecnologie per lo sviluppo”</a:t>
            </a:r>
            <a:endParaRPr b="1" sz="11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cxnSp>
        <p:nvCxnSpPr>
          <p:cNvPr id="93" name="Google Shape;93;p14"/>
          <p:cNvCxnSpPr/>
          <p:nvPr/>
        </p:nvCxnSpPr>
        <p:spPr>
          <a:xfrm flipH="1" rot="10800000">
            <a:off x="6225232" y="1526614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4" name="Google Shape;94;p14"/>
          <p:cNvCxnSpPr/>
          <p:nvPr/>
        </p:nvCxnSpPr>
        <p:spPr>
          <a:xfrm flipH="1" rot="10800000">
            <a:off x="1044557" y="2410639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14"/>
          <p:cNvCxnSpPr/>
          <p:nvPr/>
        </p:nvCxnSpPr>
        <p:spPr>
          <a:xfrm flipH="1" rot="10800000">
            <a:off x="8380032" y="2410639"/>
            <a:ext cx="1500" cy="1050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14"/>
          <p:cNvSpPr txBox="1"/>
          <p:nvPr>
            <p:ph type="title"/>
          </p:nvPr>
        </p:nvSpPr>
        <p:spPr>
          <a:xfrm>
            <a:off x="311700" y="97275"/>
            <a:ext cx="467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8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 anno Innova-Mente</a:t>
            </a:r>
            <a:endParaRPr b="1" sz="38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265500" y="273225"/>
            <a:ext cx="4045200" cy="870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3. </a:t>
            </a: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Essere creativi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269" name="Google Shape;269;p32"/>
          <p:cNvSpPr txBox="1"/>
          <p:nvPr>
            <p:ph idx="2" type="body"/>
          </p:nvPr>
        </p:nvSpPr>
        <p:spPr>
          <a:xfrm>
            <a:off x="4939500" y="94462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Personalizzare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Esplorare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Generare nuove idee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Cambiare l’interpretazione delle situazioni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Evidenziare relazioni originali tra idee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175" y="1328275"/>
            <a:ext cx="3903749" cy="29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3"/>
          <p:cNvSpPr txBox="1"/>
          <p:nvPr>
            <p:ph type="title"/>
          </p:nvPr>
        </p:nvSpPr>
        <p:spPr>
          <a:xfrm>
            <a:off x="107025" y="1221150"/>
            <a:ext cx="4045200" cy="357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Condividere informazioni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 Interagire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 Ascoltare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Sintetizzare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Presentare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Assertività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legreya Sans"/>
              <a:buChar char="●"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Compassione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45720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76" name="Google Shape;2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5312" y="855500"/>
            <a:ext cx="4345375" cy="325902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 txBox="1"/>
          <p:nvPr>
            <p:ph type="title"/>
          </p:nvPr>
        </p:nvSpPr>
        <p:spPr>
          <a:xfrm>
            <a:off x="300900" y="350000"/>
            <a:ext cx="4045200" cy="11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4. </a:t>
            </a: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Lavorare in coppia e in gruppo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4"/>
          <p:cNvSpPr txBox="1"/>
          <p:nvPr>
            <p:ph idx="1" type="subTitle"/>
          </p:nvPr>
        </p:nvSpPr>
        <p:spPr>
          <a:xfrm>
            <a:off x="436350" y="1745813"/>
            <a:ext cx="3864600" cy="231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Orientarsi verso la padronanza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Percepire la propria e altrui competenza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Sentirsi in relazione positiva con gli altri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Essere autonomi e responsabili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83" name="Google Shape;2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025" y="1470803"/>
            <a:ext cx="4241699" cy="317417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>
            <p:ph idx="4294967295" type="ctrTitle"/>
          </p:nvPr>
        </p:nvSpPr>
        <p:spPr>
          <a:xfrm>
            <a:off x="311700" y="323900"/>
            <a:ext cx="8520600" cy="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5. Essere determinati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 txBox="1"/>
          <p:nvPr>
            <p:ph idx="1" type="subTitle"/>
          </p:nvPr>
        </p:nvSpPr>
        <p:spPr>
          <a:xfrm>
            <a:off x="205375" y="1984500"/>
            <a:ext cx="4068900" cy="19956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46075" lvl="0" marL="45720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Fiducia nelle proprie/altrui capacità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46075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Fiducia nella proprie/altrui possibilità di migliorare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46075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Persistenza e Volontà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46075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Valutare il proprio e altrui livello di competenza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5100" y="515900"/>
            <a:ext cx="3083750" cy="41117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>
            <p:ph idx="4294967295" type="ctrTitle"/>
          </p:nvPr>
        </p:nvSpPr>
        <p:spPr>
          <a:xfrm>
            <a:off x="422050" y="237650"/>
            <a:ext cx="3332400" cy="85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6. Sperimentare autoefficacia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>
            <p:ph type="title"/>
          </p:nvPr>
        </p:nvSpPr>
        <p:spPr>
          <a:xfrm>
            <a:off x="147375" y="1069200"/>
            <a:ext cx="8751300" cy="130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it" sz="2000"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I bambini hanno lavorato prevalentemente in coppia (le coppie variavano secondo criteri stabiliti di volta in volta dall’insegnante, dettati principalmente da motivazioni di inclusività e rotazione).</a:t>
            </a:r>
            <a:endParaRPr sz="2000"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97" name="Google Shape;29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500" y="2107000"/>
            <a:ext cx="3339151" cy="24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6"/>
          <p:cNvSpPr txBox="1"/>
          <p:nvPr>
            <p:ph idx="4294967295" type="ctrTitle"/>
          </p:nvPr>
        </p:nvSpPr>
        <p:spPr>
          <a:xfrm>
            <a:off x="3298500" y="407675"/>
            <a:ext cx="25470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Metodologia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299" name="Google Shape;2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150" y="2450450"/>
            <a:ext cx="3073675" cy="230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/>
        </p:nvSpPr>
        <p:spPr>
          <a:xfrm>
            <a:off x="524100" y="509900"/>
            <a:ext cx="83502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Alcuni</a:t>
            </a: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 aspetti particolarmente significativi che si sono evidenziati durante il percorso: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371700" y="1538750"/>
            <a:ext cx="4173300" cy="1108200"/>
          </a:xfrm>
          <a:prstGeom prst="rect">
            <a:avLst/>
          </a:prstGeom>
          <a:noFill/>
          <a:ln cap="flat" cmpd="sng" w="28575">
            <a:solidFill>
              <a:srgbClr val="DE80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M</a:t>
            </a: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odalità di conduzione del lavoro che hanno permesso una “</a:t>
            </a:r>
            <a:r>
              <a:rPr b="1"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spontanea” inclusione dei bambini più fragili</a:t>
            </a:r>
            <a:r>
              <a:rPr lang="it" sz="2000">
                <a:solidFill>
                  <a:schemeClr val="dk1"/>
                </a:solidFill>
                <a:highlight>
                  <a:srgbClr val="FFFFFF"/>
                </a:highlight>
                <a:latin typeface="Alegreya Sans"/>
                <a:ea typeface="Alegreya Sans"/>
                <a:cs typeface="Alegreya Sans"/>
                <a:sym typeface="Alegreya Sans"/>
              </a:rPr>
              <a:t>”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06" name="Google Shape;30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650" y="2807950"/>
            <a:ext cx="2298175" cy="17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2475" y="3567175"/>
            <a:ext cx="1789525" cy="1337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7"/>
          <p:cNvSpPr txBox="1"/>
          <p:nvPr/>
        </p:nvSpPr>
        <p:spPr>
          <a:xfrm>
            <a:off x="4701000" y="3238225"/>
            <a:ext cx="4173300" cy="1416000"/>
          </a:xfrm>
          <a:prstGeom prst="rect">
            <a:avLst/>
          </a:prstGeom>
          <a:noFill/>
          <a:ln cap="flat" cmpd="sng" w="28575">
            <a:solidFill>
              <a:srgbClr val="DE80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La </a:t>
            </a:r>
            <a:r>
              <a:rPr b="1"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suddivisione dei compiti</a:t>
            </a: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  all’interno delle coppie si è strutturata in modo spontaneo con un’alternanza naturale dei ruoli.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09" name="Google Shape;309;p37"/>
          <p:cNvPicPr preferRelativeResize="0"/>
          <p:nvPr/>
        </p:nvPicPr>
        <p:blipFill rotWithShape="1">
          <a:blip r:embed="rId5">
            <a:alphaModFix/>
          </a:blip>
          <a:srcRect b="17850" l="0" r="0" t="0"/>
          <a:stretch/>
        </p:blipFill>
        <p:spPr>
          <a:xfrm>
            <a:off x="7207425" y="980700"/>
            <a:ext cx="1666874" cy="182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2324" y="1356500"/>
            <a:ext cx="2291764" cy="171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8"/>
          <p:cNvSpPr txBox="1"/>
          <p:nvPr>
            <p:ph idx="1" type="subTitle"/>
          </p:nvPr>
        </p:nvSpPr>
        <p:spPr>
          <a:xfrm>
            <a:off x="205375" y="1573950"/>
            <a:ext cx="4068900" cy="19956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La valutazione è stata effettuata in maniera indiretta attraverso l’osservazione dei partecipanti durante lo svolgimento dell’attività.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16" name="Google Shape;316;p38"/>
          <p:cNvSpPr txBox="1"/>
          <p:nvPr>
            <p:ph idx="4294967295" type="ctrTitle"/>
          </p:nvPr>
        </p:nvSpPr>
        <p:spPr>
          <a:xfrm>
            <a:off x="231475" y="259400"/>
            <a:ext cx="4016700" cy="5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6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Modalità di Valutazione</a:t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17" name="Google Shape;31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75" y="3219400"/>
            <a:ext cx="2204875" cy="165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1300" y="3030039"/>
            <a:ext cx="1993924" cy="149141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8"/>
          <p:cNvSpPr txBox="1"/>
          <p:nvPr>
            <p:ph idx="1" type="subTitle"/>
          </p:nvPr>
        </p:nvSpPr>
        <p:spPr>
          <a:xfrm>
            <a:off x="4817000" y="3378475"/>
            <a:ext cx="4068900" cy="1491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Ai docenti presenti è spettato un </a:t>
            </a:r>
            <a:r>
              <a:rPr b="1"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ruolo</a:t>
            </a: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 iniziale di introduzione all’attività, seguito da compiti di </a:t>
            </a:r>
            <a:r>
              <a:rPr b="1"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supervisione</a:t>
            </a: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 dei gruppi e </a:t>
            </a:r>
            <a:r>
              <a:rPr b="1"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supporto</a:t>
            </a:r>
            <a:r>
              <a:rPr lang="it" sz="2000">
                <a:solidFill>
                  <a:schemeClr val="dk1"/>
                </a:solidFill>
                <a:highlight>
                  <a:schemeClr val="lt1"/>
                </a:highlight>
                <a:latin typeface="Alegreya Sans"/>
                <a:ea typeface="Alegreya Sans"/>
                <a:cs typeface="Alegreya Sans"/>
                <a:sym typeface="Alegreya Sans"/>
              </a:rPr>
              <a:t> in caso di difficoltà.</a:t>
            </a:r>
            <a:endParaRPr sz="2000">
              <a:solidFill>
                <a:schemeClr val="dk1"/>
              </a:solidFill>
              <a:highlight>
                <a:schemeClr val="lt1"/>
              </a:highlight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20" name="Google Shape;32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02638" y="321950"/>
            <a:ext cx="3497636" cy="261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9" title="Don Baronio - Ribolini/Sommariva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0"/>
          <p:cNvSpPr txBox="1"/>
          <p:nvPr/>
        </p:nvSpPr>
        <p:spPr>
          <a:xfrm>
            <a:off x="249850" y="1635425"/>
            <a:ext cx="32766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Classe: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2°D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Docenti: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Sarah Cuccia e Monica Giunchi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31" name="Google Shape;33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933" y="2262730"/>
            <a:ext cx="3040428" cy="2668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4825" y="1574775"/>
            <a:ext cx="3349874" cy="225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4990" y="1635417"/>
            <a:ext cx="1796912" cy="268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0"/>
          <p:cNvPicPr preferRelativeResize="0"/>
          <p:nvPr/>
        </p:nvPicPr>
        <p:blipFill rotWithShape="1">
          <a:blip r:embed="rId6">
            <a:alphaModFix/>
          </a:blip>
          <a:srcRect b="0" l="13397" r="0" t="19445"/>
          <a:stretch/>
        </p:blipFill>
        <p:spPr>
          <a:xfrm>
            <a:off x="4800600" y="3274075"/>
            <a:ext cx="2102001" cy="173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0"/>
          <p:cNvSpPr txBox="1"/>
          <p:nvPr/>
        </p:nvSpPr>
        <p:spPr>
          <a:xfrm>
            <a:off x="6902600" y="386142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BIBLIOTECA MALATESTIANA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36" name="Google Shape;336;p40"/>
          <p:cNvSpPr txBox="1"/>
          <p:nvPr/>
        </p:nvSpPr>
        <p:spPr>
          <a:xfrm>
            <a:off x="3113400" y="4319550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ARTE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37" name="Google Shape;337;p40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secondaria di 1° grado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“V. della Resistenza”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/>
        </p:nvSpPr>
        <p:spPr>
          <a:xfrm>
            <a:off x="6053225" y="4584600"/>
            <a:ext cx="2343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CODICI MINIATI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43" name="Google Shape;343;p41"/>
          <p:cNvSpPr txBox="1"/>
          <p:nvPr/>
        </p:nvSpPr>
        <p:spPr>
          <a:xfrm>
            <a:off x="2728425" y="1867250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STORIA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44" name="Google Shape;34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825" y="2571750"/>
            <a:ext cx="2780126" cy="246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752" y="1532150"/>
            <a:ext cx="2283683" cy="31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5972" y="1727174"/>
            <a:ext cx="3276600" cy="2942209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secondaria di 1° grado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“V. della Resistenza”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48" name="Google Shape;348;p41"/>
          <p:cNvSpPr txBox="1"/>
          <p:nvPr/>
        </p:nvSpPr>
        <p:spPr>
          <a:xfrm>
            <a:off x="4152950" y="213652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CESENA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15"/>
          <p:cNvGrpSpPr/>
          <p:nvPr/>
        </p:nvGrpSpPr>
        <p:grpSpPr>
          <a:xfrm>
            <a:off x="6781800" y="1660289"/>
            <a:ext cx="2100972" cy="1822911"/>
            <a:chOff x="12950" y="2204099"/>
            <a:chExt cx="1958400" cy="1382564"/>
          </a:xfrm>
        </p:grpSpPr>
        <p:sp>
          <p:nvSpPr>
            <p:cNvPr id="102" name="Google Shape;102;p15"/>
            <p:cNvSpPr txBox="1"/>
            <p:nvPr/>
          </p:nvSpPr>
          <p:spPr>
            <a:xfrm>
              <a:off x="495991" y="3215263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800">
                  <a:solidFill>
                    <a:srgbClr val="0E9453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Ottobre 2022</a:t>
              </a:r>
              <a:endParaRPr b="1" sz="1800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grpSp>
          <p:nvGrpSpPr>
            <p:cNvPr id="103" name="Google Shape;103;p15"/>
            <p:cNvGrpSpPr/>
            <p:nvPr/>
          </p:nvGrpSpPr>
          <p:grpSpPr>
            <a:xfrm>
              <a:off x="881025" y="2800065"/>
              <a:ext cx="92400" cy="411825"/>
              <a:chOff x="845575" y="2563700"/>
              <a:chExt cx="92400" cy="411825"/>
            </a:xfrm>
          </p:grpSpPr>
          <p:cxnSp>
            <p:nvCxnSpPr>
              <p:cNvPr id="104" name="Google Shape;104;p15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05" name="Google Shape;105;p15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6" name="Google Shape;106;p15"/>
            <p:cNvSpPr txBox="1"/>
            <p:nvPr/>
          </p:nvSpPr>
          <p:spPr>
            <a:xfrm>
              <a:off x="12950" y="2204099"/>
              <a:ext cx="19584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500">
                  <a:latin typeface="Alegreya Sans"/>
                  <a:ea typeface="Alegreya Sans"/>
                  <a:cs typeface="Alegreya Sans"/>
                  <a:sym typeface="Alegreya Sans"/>
                </a:rPr>
                <a:t>Convegno di lancio progetto Innova-Mente</a:t>
              </a:r>
              <a:endParaRPr b="1" sz="15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cxnSp>
        <p:nvCxnSpPr>
          <p:cNvPr id="107" name="Google Shape;107;p15"/>
          <p:cNvCxnSpPr/>
          <p:nvPr/>
        </p:nvCxnSpPr>
        <p:spPr>
          <a:xfrm>
            <a:off x="6598650" y="301075"/>
            <a:ext cx="8700" cy="4482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8" name="Google Shape;1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025" y="2816751"/>
            <a:ext cx="3629563" cy="204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325" y="347288"/>
            <a:ext cx="4322501" cy="2041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5">
            <a:alphaModFix/>
          </a:blip>
          <a:srcRect b="23849" l="57481" r="0" t="27248"/>
          <a:stretch/>
        </p:blipFill>
        <p:spPr>
          <a:xfrm>
            <a:off x="4547949" y="723050"/>
            <a:ext cx="1716350" cy="41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2" title="Resistenza(S.Cuccia) classe 2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788" y="262000"/>
            <a:ext cx="8212426" cy="46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3"/>
          <p:cNvSpPr txBox="1"/>
          <p:nvPr/>
        </p:nvSpPr>
        <p:spPr>
          <a:xfrm>
            <a:off x="249850" y="1025825"/>
            <a:ext cx="32766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Classe: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1°G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Docente: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Silvia Pirini Casadei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59" name="Google Shape;359;p43"/>
          <p:cNvSpPr txBox="1"/>
          <p:nvPr/>
        </p:nvSpPr>
        <p:spPr>
          <a:xfrm>
            <a:off x="6902600" y="386142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APPARTENENZA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60" name="Google Shape;360;p43"/>
          <p:cNvSpPr txBox="1"/>
          <p:nvPr/>
        </p:nvSpPr>
        <p:spPr>
          <a:xfrm>
            <a:off x="404350" y="4068650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61" name="Google Shape;361;p43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Istituto Tecnico “G. Da Vinci</a:t>
            </a: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"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62" name="Google Shape;36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600" y="1653121"/>
            <a:ext cx="3089101" cy="227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3"/>
          <p:cNvPicPr preferRelativeResize="0"/>
          <p:nvPr/>
        </p:nvPicPr>
        <p:blipFill rotWithShape="1">
          <a:blip r:embed="rId4">
            <a:alphaModFix/>
          </a:blip>
          <a:srcRect b="25606" l="0" r="0" t="0"/>
          <a:stretch/>
        </p:blipFill>
        <p:spPr>
          <a:xfrm>
            <a:off x="4203250" y="994600"/>
            <a:ext cx="4831524" cy="265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3"/>
          <p:cNvPicPr preferRelativeResize="0"/>
          <p:nvPr/>
        </p:nvPicPr>
        <p:blipFill rotWithShape="1">
          <a:blip r:embed="rId5">
            <a:alphaModFix/>
          </a:blip>
          <a:srcRect b="0" l="21771" r="0" t="14052"/>
          <a:stretch/>
        </p:blipFill>
        <p:spPr>
          <a:xfrm>
            <a:off x="2388250" y="2676125"/>
            <a:ext cx="2811699" cy="22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3"/>
          <p:cNvSpPr txBox="1"/>
          <p:nvPr/>
        </p:nvSpPr>
        <p:spPr>
          <a:xfrm>
            <a:off x="5289675" y="4506150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CONDIVISIONE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44" title="1^G APP.webm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533400"/>
            <a:ext cx="8839200" cy="40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 txBox="1"/>
          <p:nvPr/>
        </p:nvSpPr>
        <p:spPr>
          <a:xfrm>
            <a:off x="249850" y="1025825"/>
            <a:ext cx="32766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Docente: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Andrea Vaccari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76" name="Google Shape;376;p45"/>
          <p:cNvSpPr txBox="1"/>
          <p:nvPr/>
        </p:nvSpPr>
        <p:spPr>
          <a:xfrm>
            <a:off x="6975350" y="438602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VIAGGIO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77" name="Google Shape;377;p45"/>
          <p:cNvSpPr txBox="1"/>
          <p:nvPr/>
        </p:nvSpPr>
        <p:spPr>
          <a:xfrm>
            <a:off x="2196950" y="139997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IMPATTO AMBIENTALE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78" name="Google Shape;378;p45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FabLab Romagna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5289675" y="3669650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CONDIVISIONE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80" name="Google Shape;3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450" y="2014075"/>
            <a:ext cx="5079024" cy="284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4612" y="178575"/>
            <a:ext cx="1625377" cy="359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0851" y="1152626"/>
            <a:ext cx="2869524" cy="21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6"/>
          <p:cNvPicPr preferRelativeResize="0"/>
          <p:nvPr/>
        </p:nvPicPr>
        <p:blipFill rotWithShape="1">
          <a:blip r:embed="rId3">
            <a:alphaModFix/>
          </a:blip>
          <a:srcRect b="14704" l="32604" r="30146" t="3193"/>
          <a:stretch/>
        </p:blipFill>
        <p:spPr>
          <a:xfrm>
            <a:off x="6848400" y="2067824"/>
            <a:ext cx="1983898" cy="2914302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6"/>
          <p:cNvSpPr txBox="1"/>
          <p:nvPr/>
        </p:nvSpPr>
        <p:spPr>
          <a:xfrm>
            <a:off x="394875" y="389757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TEMPERATURA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89" name="Google Shape;389;p46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FabLab Romagna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390" name="Google Shape;390;p46"/>
          <p:cNvSpPr txBox="1"/>
          <p:nvPr/>
        </p:nvSpPr>
        <p:spPr>
          <a:xfrm>
            <a:off x="7336950" y="1356075"/>
            <a:ext cx="19839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CASINA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391" name="Google Shape;39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300" y="1356077"/>
            <a:ext cx="3663199" cy="243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3500" y="2916025"/>
            <a:ext cx="3747123" cy="206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1467" y="1307785"/>
            <a:ext cx="2916756" cy="160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7" title="Festival Micromondi Maker Girls Valencia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8"/>
          <p:cNvSpPr txBox="1"/>
          <p:nvPr>
            <p:ph type="title"/>
          </p:nvPr>
        </p:nvSpPr>
        <p:spPr>
          <a:xfrm>
            <a:off x="311700" y="445025"/>
            <a:ext cx="451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Quaderno Innova-Mente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1</a:t>
            </a:r>
            <a:r>
              <a:rPr b="1" baseline="30000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a</a:t>
            </a: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 edizione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404" name="Google Shape;404;p48"/>
          <p:cNvPicPr preferRelativeResize="0"/>
          <p:nvPr/>
        </p:nvPicPr>
        <p:blipFill rotWithShape="1">
          <a:blip r:embed="rId3">
            <a:alphaModFix/>
          </a:blip>
          <a:srcRect b="8726" l="31209" r="41516" t="25310"/>
          <a:stretch/>
        </p:blipFill>
        <p:spPr>
          <a:xfrm>
            <a:off x="4929100" y="161212"/>
            <a:ext cx="3752150" cy="4821076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8"/>
          <p:cNvSpPr txBox="1"/>
          <p:nvPr/>
        </p:nvSpPr>
        <p:spPr>
          <a:xfrm>
            <a:off x="876825" y="3083800"/>
            <a:ext cx="2075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2800">
                <a:latin typeface="Alegreya Sans"/>
                <a:ea typeface="Alegreya Sans"/>
                <a:cs typeface="Alegreya Sans"/>
                <a:sym typeface="Alegreya Sans"/>
              </a:rPr>
              <a:t>condivisione</a:t>
            </a:r>
            <a:endParaRPr i="1" sz="28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06" name="Google Shape;406;p48"/>
          <p:cNvSpPr txBox="1"/>
          <p:nvPr/>
        </p:nvSpPr>
        <p:spPr>
          <a:xfrm>
            <a:off x="3034700" y="3553875"/>
            <a:ext cx="1478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2800">
                <a:latin typeface="Alegreya Sans"/>
                <a:ea typeface="Alegreya Sans"/>
                <a:cs typeface="Alegreya Sans"/>
                <a:sym typeface="Alegreya Sans"/>
              </a:rPr>
              <a:t>percorso</a:t>
            </a:r>
            <a:endParaRPr i="1" sz="28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07" name="Google Shape;407;p48"/>
          <p:cNvSpPr txBox="1"/>
          <p:nvPr/>
        </p:nvSpPr>
        <p:spPr>
          <a:xfrm>
            <a:off x="311700" y="3978300"/>
            <a:ext cx="2307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2800">
                <a:latin typeface="Alegreya Sans"/>
                <a:ea typeface="Alegreya Sans"/>
                <a:cs typeface="Alegreya Sans"/>
                <a:sym typeface="Alegreya Sans"/>
              </a:rPr>
              <a:t>disseminazione</a:t>
            </a:r>
            <a:endParaRPr i="1" sz="28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08" name="Google Shape;408;p48"/>
          <p:cNvSpPr txBox="1"/>
          <p:nvPr/>
        </p:nvSpPr>
        <p:spPr>
          <a:xfrm>
            <a:off x="2736050" y="4409600"/>
            <a:ext cx="2075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2800">
                <a:latin typeface="Alegreya Sans"/>
                <a:ea typeface="Alegreya Sans"/>
                <a:cs typeface="Alegreya Sans"/>
                <a:sym typeface="Alegreya Sans"/>
              </a:rPr>
              <a:t>patrimonio</a:t>
            </a:r>
            <a:endParaRPr i="1" sz="28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26700" y="0"/>
            <a:ext cx="34298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INIZIATIVE a.s 2023-2024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15" name="Google Shape;415;p49"/>
          <p:cNvSpPr txBox="1"/>
          <p:nvPr>
            <p:ph idx="1" type="body"/>
          </p:nvPr>
        </p:nvSpPr>
        <p:spPr>
          <a:xfrm>
            <a:off x="837750" y="1441725"/>
            <a:ext cx="746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"/>
              <a:buChar char="●"/>
            </a:pPr>
            <a:r>
              <a:rPr lang="it" sz="2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2024</a:t>
            </a:r>
            <a:endParaRPr sz="2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"/>
              <a:buChar char="●"/>
            </a:pPr>
            <a:r>
              <a:rPr lang="it" sz="2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Corsi di formazione</a:t>
            </a:r>
            <a:endParaRPr sz="2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"/>
              <a:buChar char="●"/>
            </a:pPr>
            <a:r>
              <a:rPr lang="it" sz="2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Laboratori di Educazione e Intelligenza artificiale</a:t>
            </a:r>
            <a:endParaRPr sz="2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"/>
              <a:buChar char="●"/>
            </a:pPr>
            <a:r>
              <a:rPr lang="it" sz="2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Nuove metodologie didattiche</a:t>
            </a:r>
            <a:endParaRPr sz="2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"/>
              <a:buChar char="●"/>
            </a:pPr>
            <a:r>
              <a:rPr lang="it" sz="2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Evento “Per un’idea di scuola”</a:t>
            </a:r>
            <a:endParaRPr sz="2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2024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1" name="Google Shape;421;p50"/>
          <p:cNvSpPr txBox="1"/>
          <p:nvPr>
            <p:ph idx="1" type="body"/>
          </p:nvPr>
        </p:nvSpPr>
        <p:spPr>
          <a:xfrm>
            <a:off x="2673150" y="1460400"/>
            <a:ext cx="3797700" cy="5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i="1" lang="it" sz="2825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Che cosa sono i micromondi?</a:t>
            </a:r>
            <a:endParaRPr i="1" sz="2825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2" name="Google Shape;422;p50"/>
          <p:cNvSpPr txBox="1"/>
          <p:nvPr>
            <p:ph idx="1" type="body"/>
          </p:nvPr>
        </p:nvSpPr>
        <p:spPr>
          <a:xfrm>
            <a:off x="311700" y="2224525"/>
            <a:ext cx="85206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8"/>
              <a:buFont typeface="Arial"/>
              <a:buNone/>
            </a:pP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Un micromondo è un luogo di </a:t>
            </a:r>
            <a:r>
              <a:rPr b="1" lang="it" sz="2012">
                <a:solidFill>
                  <a:srgbClr val="FF9900"/>
                </a:solidFill>
                <a:latin typeface="Alegreya Sans"/>
                <a:ea typeface="Alegreya Sans"/>
                <a:cs typeface="Alegreya Sans"/>
                <a:sym typeface="Alegreya Sans"/>
              </a:rPr>
              <a:t>costruzione</a:t>
            </a: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di </a:t>
            </a:r>
            <a:r>
              <a:rPr b="1" lang="it" sz="2012">
                <a:solidFill>
                  <a:srgbClr val="FF9900"/>
                </a:solidFill>
                <a:latin typeface="Alegreya Sans"/>
                <a:ea typeface="Alegreya Sans"/>
                <a:cs typeface="Alegreya Sans"/>
                <a:sym typeface="Alegreya Sans"/>
              </a:rPr>
              <a:t>ragionamento </a:t>
            </a: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</a:t>
            </a:r>
            <a:r>
              <a:rPr b="1" lang="it" sz="2012">
                <a:solidFill>
                  <a:srgbClr val="FF9900"/>
                </a:solidFill>
                <a:latin typeface="Alegreya Sans"/>
                <a:ea typeface="Alegreya Sans"/>
                <a:cs typeface="Alegreya Sans"/>
                <a:sym typeface="Alegreya Sans"/>
              </a:rPr>
              <a:t>ricerca</a:t>
            </a: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di </a:t>
            </a:r>
            <a:r>
              <a:rPr b="1" lang="it" sz="2012">
                <a:solidFill>
                  <a:srgbClr val="FF9900"/>
                </a:solidFill>
                <a:latin typeface="Alegreya Sans"/>
                <a:ea typeface="Alegreya Sans"/>
                <a:cs typeface="Alegreya Sans"/>
                <a:sym typeface="Alegreya Sans"/>
              </a:rPr>
              <a:t>sperimentazione </a:t>
            </a: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</a:t>
            </a:r>
            <a:r>
              <a:rPr b="1" lang="it" sz="2012">
                <a:solidFill>
                  <a:srgbClr val="FF9900"/>
                </a:solidFill>
                <a:latin typeface="Alegreya Sans"/>
                <a:ea typeface="Alegreya Sans"/>
                <a:cs typeface="Alegreya Sans"/>
                <a:sym typeface="Alegreya Sans"/>
              </a:rPr>
              <a:t>riflessione</a:t>
            </a: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un luogo di apprendimento creativo ove poter integrare logica  e algoritmi con produzioni artistiche di vario tipo.</a:t>
            </a:r>
            <a:endParaRPr sz="2012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it" sz="20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Un micromondo non è puramente virtuale ma avere una forte integrazione con il mondo fisico e “analogico”, integrando disegni, immagini, suoni, voci.</a:t>
            </a:r>
            <a:endParaRPr sz="2012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2024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8" name="Google Shape;428;p51"/>
          <p:cNvSpPr txBox="1"/>
          <p:nvPr>
            <p:ph idx="1" type="body"/>
          </p:nvPr>
        </p:nvSpPr>
        <p:spPr>
          <a:xfrm>
            <a:off x="1652400" y="1300750"/>
            <a:ext cx="5839200" cy="5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r>
              <a:rPr i="1" lang="it" sz="2825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Come partecipare al Festival dei micromondi?</a:t>
            </a:r>
            <a:endParaRPr i="1" sz="2825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29" name="Google Shape;429;p51"/>
          <p:cNvSpPr txBox="1"/>
          <p:nvPr>
            <p:ph idx="1" type="body"/>
          </p:nvPr>
        </p:nvSpPr>
        <p:spPr>
          <a:xfrm>
            <a:off x="311700" y="2030650"/>
            <a:ext cx="8520600" cy="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Manifestazione di interesse inviando una mail allo sportello Innova-Mente entro il 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10 Dicembre 2023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30" name="Google Shape;430;p51"/>
          <p:cNvSpPr txBox="1"/>
          <p:nvPr/>
        </p:nvSpPr>
        <p:spPr>
          <a:xfrm>
            <a:off x="311700" y="2638625"/>
            <a:ext cx="852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Supporto, da parte del gruppo Innova-Mente, nelle fasi di ideazione e sviluppo del progetto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31" name="Google Shape;431;p51"/>
          <p:cNvSpPr txBox="1"/>
          <p:nvPr/>
        </p:nvSpPr>
        <p:spPr>
          <a:xfrm>
            <a:off x="311700" y="3223375"/>
            <a:ext cx="852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Consegna del progetto e della relativa documentazione entro il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10 Maggio 2024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32" name="Google Shape;432;p51"/>
          <p:cNvSpPr txBox="1"/>
          <p:nvPr/>
        </p:nvSpPr>
        <p:spPr>
          <a:xfrm>
            <a:off x="311700" y="3613325"/>
            <a:ext cx="852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Presentazione dei progetti realizzati, durante l’Evento annuale “Festival dei Micromondi” 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33" name="Google Shape;433;p51"/>
          <p:cNvSpPr txBox="1"/>
          <p:nvPr/>
        </p:nvSpPr>
        <p:spPr>
          <a:xfrm>
            <a:off x="311700" y="4174900"/>
            <a:ext cx="8520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Organizzazione atti per la realizzazione e pubblicazione del “</a:t>
            </a:r>
            <a:r>
              <a:rPr i="1"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Quaderno Innova-Mente – volume 2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”</a:t>
            </a:r>
            <a:endParaRPr b="1"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16"/>
          <p:cNvGrpSpPr/>
          <p:nvPr/>
        </p:nvGrpSpPr>
        <p:grpSpPr>
          <a:xfrm>
            <a:off x="6550" y="1811059"/>
            <a:ext cx="2100972" cy="2633230"/>
            <a:chOff x="-51974" y="2318449"/>
            <a:chExt cx="1958400" cy="1997141"/>
          </a:xfrm>
        </p:grpSpPr>
        <p:sp>
          <p:nvSpPr>
            <p:cNvPr id="116" name="Google Shape;116;p16"/>
            <p:cNvSpPr txBox="1"/>
            <p:nvPr/>
          </p:nvSpPr>
          <p:spPr>
            <a:xfrm>
              <a:off x="491609" y="2318449"/>
              <a:ext cx="8712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800">
                  <a:solidFill>
                    <a:srgbClr val="0E9453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Maggio 2023</a:t>
              </a:r>
              <a:endParaRPr b="1" sz="1800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grpSp>
          <p:nvGrpSpPr>
            <p:cNvPr id="117" name="Google Shape;117;p16"/>
            <p:cNvGrpSpPr/>
            <p:nvPr/>
          </p:nvGrpSpPr>
          <p:grpSpPr>
            <a:xfrm>
              <a:off x="881025" y="2852490"/>
              <a:ext cx="92400" cy="386733"/>
              <a:chOff x="845575" y="2616125"/>
              <a:chExt cx="92400" cy="386733"/>
            </a:xfrm>
          </p:grpSpPr>
          <p:cxnSp>
            <p:nvCxnSpPr>
              <p:cNvPr id="118" name="Google Shape;118;p16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19" name="Google Shape;119;p16"/>
              <p:cNvSpPr/>
              <p:nvPr/>
            </p:nvSpPr>
            <p:spPr>
              <a:xfrm>
                <a:off x="845575" y="2910458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0" name="Google Shape;120;p16"/>
            <p:cNvSpPr txBox="1"/>
            <p:nvPr/>
          </p:nvSpPr>
          <p:spPr>
            <a:xfrm>
              <a:off x="-51974" y="3371790"/>
              <a:ext cx="19584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it" sz="15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Festival dei Micromondi 1</a:t>
              </a:r>
              <a:r>
                <a:rPr b="1" baseline="30000" lang="it" sz="15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a </a:t>
              </a:r>
              <a:r>
                <a:rPr b="1" lang="it" sz="15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edizione</a:t>
              </a:r>
              <a:endParaRPr b="1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  <a:p>
              <a:pPr indent="0" lvl="0" marL="0" rtl="0" algn="ctr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b="1" sz="15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cxnSp>
        <p:nvCxnSpPr>
          <p:cNvPr id="121" name="Google Shape;121;p16"/>
          <p:cNvCxnSpPr/>
          <p:nvPr/>
        </p:nvCxnSpPr>
        <p:spPr>
          <a:xfrm>
            <a:off x="2331450" y="301075"/>
            <a:ext cx="8700" cy="4482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2" name="Google Shape;12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9225" y="125445"/>
            <a:ext cx="3298400" cy="18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3848" y="3520640"/>
            <a:ext cx="2783699" cy="1565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0950" y="125450"/>
            <a:ext cx="2316856" cy="154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95350" y="2072524"/>
            <a:ext cx="2640399" cy="175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70775" y="3531462"/>
            <a:ext cx="2316861" cy="1544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59363" y="1442499"/>
            <a:ext cx="2783703" cy="1855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52"/>
          <p:cNvPicPr preferRelativeResize="0"/>
          <p:nvPr/>
        </p:nvPicPr>
        <p:blipFill rotWithShape="1">
          <a:blip r:embed="rId3">
            <a:alphaModFix/>
          </a:blip>
          <a:srcRect b="19335" l="52434" r="25617" t="44002"/>
          <a:stretch/>
        </p:blipFill>
        <p:spPr>
          <a:xfrm>
            <a:off x="1718463" y="2925716"/>
            <a:ext cx="846158" cy="7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2024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40" name="Google Shape;440;p52"/>
          <p:cNvSpPr txBox="1"/>
          <p:nvPr>
            <p:ph idx="1" type="body"/>
          </p:nvPr>
        </p:nvSpPr>
        <p:spPr>
          <a:xfrm>
            <a:off x="3378263" y="1619750"/>
            <a:ext cx="4824300" cy="12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b="1" lang="it" sz="21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24 Maggio 2024</a:t>
            </a:r>
            <a:endParaRPr sz="21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it" sz="17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 caso di maltempo rimandato al </a:t>
            </a:r>
            <a:r>
              <a:rPr b="1" lang="it" sz="17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30 Maggio 2024</a:t>
            </a:r>
            <a:endParaRPr b="1" sz="17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41" name="Google Shape;441;p52"/>
          <p:cNvSpPr txBox="1"/>
          <p:nvPr>
            <p:ph idx="1" type="body"/>
          </p:nvPr>
        </p:nvSpPr>
        <p:spPr>
          <a:xfrm>
            <a:off x="1718463" y="4053400"/>
            <a:ext cx="4747800" cy="80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605"/>
              <a:buNone/>
            </a:pPr>
            <a:r>
              <a:rPr b="1"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P.zza della Libertà</a:t>
            </a:r>
            <a:r>
              <a:rPr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Cesena</a:t>
            </a:r>
            <a:endParaRPr sz="19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42" name="Google Shape;442;p52"/>
          <p:cNvSpPr txBox="1"/>
          <p:nvPr>
            <p:ph idx="1" type="body"/>
          </p:nvPr>
        </p:nvSpPr>
        <p:spPr>
          <a:xfrm>
            <a:off x="2564613" y="3061613"/>
            <a:ext cx="2265300" cy="4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dalle </a:t>
            </a:r>
            <a:r>
              <a:rPr b="1"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17:00 </a:t>
            </a:r>
            <a:r>
              <a:rPr lang="it" sz="19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in poi</a:t>
            </a:r>
            <a:endParaRPr sz="19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443" name="Google Shape;443;p52"/>
          <p:cNvPicPr preferRelativeResize="0"/>
          <p:nvPr/>
        </p:nvPicPr>
        <p:blipFill rotWithShape="1">
          <a:blip r:embed="rId4">
            <a:alphaModFix/>
          </a:blip>
          <a:srcRect b="14101" l="51812" r="25931" t="28876"/>
          <a:stretch/>
        </p:blipFill>
        <p:spPr>
          <a:xfrm>
            <a:off x="941440" y="3966625"/>
            <a:ext cx="717298" cy="976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2"/>
          <p:cNvPicPr preferRelativeResize="0"/>
          <p:nvPr/>
        </p:nvPicPr>
        <p:blipFill rotWithShape="1">
          <a:blip r:embed="rId5">
            <a:alphaModFix/>
          </a:blip>
          <a:srcRect b="32022" l="52193" r="26853" t="29945"/>
          <a:stretch/>
        </p:blipFill>
        <p:spPr>
          <a:xfrm>
            <a:off x="2481388" y="1732972"/>
            <a:ext cx="846149" cy="815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3"/>
          <p:cNvPicPr preferRelativeResize="0"/>
          <p:nvPr/>
        </p:nvPicPr>
        <p:blipFill rotWithShape="1">
          <a:blip r:embed="rId3">
            <a:alphaModFix/>
          </a:blip>
          <a:srcRect b="19315" l="51498" r="23740" t="38492"/>
          <a:stretch/>
        </p:blipFill>
        <p:spPr>
          <a:xfrm rot="-386644">
            <a:off x="159301" y="1224375"/>
            <a:ext cx="3857426" cy="34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Corsi di formazione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51" name="Google Shape;451;p53"/>
          <p:cNvSpPr txBox="1"/>
          <p:nvPr/>
        </p:nvSpPr>
        <p:spPr>
          <a:xfrm rot="-349169">
            <a:off x="422510" y="2110480"/>
            <a:ext cx="3000162" cy="13238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rgbClr val="DE802B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Pacchetto</a:t>
            </a:r>
            <a:endParaRPr b="1" sz="3700">
              <a:solidFill>
                <a:srgbClr val="DE802B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rgbClr val="DE802B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docenti</a:t>
            </a:r>
            <a:endParaRPr b="1" sz="3700">
              <a:solidFill>
                <a:srgbClr val="DE802B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452" name="Google Shape;452;p53"/>
          <p:cNvSpPr txBox="1"/>
          <p:nvPr/>
        </p:nvSpPr>
        <p:spPr>
          <a:xfrm>
            <a:off x="3571950" y="1198438"/>
            <a:ext cx="5371500" cy="3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1°parte:</a:t>
            </a:r>
            <a:r>
              <a:rPr b="1" i="1" lang="it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"Le Tecnologie nel Contesto di Ambienti e Processi di Apprendimento - Quadro di Riferimento"	    </a:t>
            </a:r>
            <a:endParaRPr sz="7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                 	</a:t>
            </a:r>
            <a:r>
              <a:rPr b="1" i="1" lang="it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     </a:t>
            </a:r>
            <a:endParaRPr b="1" i="1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parte:</a:t>
            </a:r>
            <a:r>
              <a:rPr i="1"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lang="it" u="sng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Componibile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				                                       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Modulo Coding base 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e didattica della matematica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umanistico (italiano-storia-geografia)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Coding, scienze e tecnologie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arte e musica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Coding lingue straniere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Modulo robotica educativa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egreya Sans Medium"/>
              <a:buChar char="-"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Laboratori di sperimentazione “educazione e intelligenza artificiale”</a:t>
            </a:r>
            <a:endParaRPr sz="7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         </a:t>
            </a:r>
            <a:endParaRPr i="1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parte:</a:t>
            </a: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Ricerca-azione in aula con il supporto del</a:t>
            </a:r>
            <a:endParaRPr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team Innova-Mente </a:t>
            </a:r>
            <a:r>
              <a:rPr lang="it" sz="11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				                                           </a:t>
            </a:r>
            <a:endParaRPr sz="11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53"/>
          <p:cNvSpPr txBox="1"/>
          <p:nvPr/>
        </p:nvSpPr>
        <p:spPr>
          <a:xfrm>
            <a:off x="8008500" y="1231000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6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54" name="Google Shape;454;p53"/>
          <p:cNvSpPr txBox="1"/>
          <p:nvPr/>
        </p:nvSpPr>
        <p:spPr>
          <a:xfrm>
            <a:off x="8008500" y="1904775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6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55" name="Google Shape;455;p53"/>
          <p:cNvSpPr txBox="1"/>
          <p:nvPr/>
        </p:nvSpPr>
        <p:spPr>
          <a:xfrm>
            <a:off x="8008500" y="4437250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13</a:t>
            </a: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54"/>
          <p:cNvPicPr preferRelativeResize="0"/>
          <p:nvPr/>
        </p:nvPicPr>
        <p:blipFill rotWithShape="1">
          <a:blip r:embed="rId3">
            <a:alphaModFix/>
          </a:blip>
          <a:srcRect b="19315" l="51498" r="23740" t="38492"/>
          <a:stretch/>
        </p:blipFill>
        <p:spPr>
          <a:xfrm flipH="1" rot="386644">
            <a:off x="5112301" y="1224375"/>
            <a:ext cx="3857426" cy="3491726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54"/>
          <p:cNvSpPr txBox="1"/>
          <p:nvPr/>
        </p:nvSpPr>
        <p:spPr>
          <a:xfrm>
            <a:off x="405725" y="1752997"/>
            <a:ext cx="5371500" cy="24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it" sz="15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1°parte: </a:t>
            </a:r>
            <a:r>
              <a:rPr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"Le Tecnologie nel Contesto di Ambienti e Processi di </a:t>
            </a:r>
            <a:endParaRPr sz="1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Apprendimento - Quadro di Riferimento"</a:t>
            </a:r>
            <a:endParaRPr b="1" i="1"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5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5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2° parte:</a:t>
            </a:r>
            <a:r>
              <a:rPr b="1" i="1" lang="it" sz="15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r>
              <a:rPr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Proposta di ricerca, sperimentazione e ricerca-azione </a:t>
            </a:r>
            <a:endParaRPr sz="1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con il supporto del team Innova-Mente.						</a:t>
            </a:r>
            <a:endParaRPr sz="1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5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3° parte:</a:t>
            </a:r>
            <a:r>
              <a:rPr i="1" lang="it" sz="1500">
                <a:solidFill>
                  <a:srgbClr val="DE802B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r>
              <a:rPr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Lettura di materiale in autonomia, confronto con il </a:t>
            </a:r>
            <a:r>
              <a:rPr i="1"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 </a:t>
            </a:r>
            <a:endParaRPr i="1" sz="1500">
              <a:solidFill>
                <a:schemeClr val="dk1"/>
              </a:solidFill>
              <a:latin typeface="Alegreya Sans Medium"/>
              <a:ea typeface="Alegreya Sans Medium"/>
              <a:cs typeface="Alegreya Sans Medium"/>
              <a:sym typeface="Alegreya Sans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>
                <a:solidFill>
                  <a:schemeClr val="dk1"/>
                </a:solidFill>
                <a:latin typeface="Alegreya Sans Medium"/>
                <a:ea typeface="Alegreya Sans Medium"/>
                <a:cs typeface="Alegreya Sans Medium"/>
                <a:sym typeface="Alegreya Sans Medium"/>
              </a:rPr>
              <a:t>team Innova-Mente e possibilità di pubblicazione articoli.	</a:t>
            </a:r>
            <a:endParaRPr b="1" i="1" sz="15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62" name="Google Shape;462;p54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Corsi di formazione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63" name="Google Shape;463;p54"/>
          <p:cNvSpPr txBox="1"/>
          <p:nvPr/>
        </p:nvSpPr>
        <p:spPr>
          <a:xfrm flipH="1" rot="349169">
            <a:off x="5730710" y="2109020"/>
            <a:ext cx="3000162" cy="18931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rgbClr val="DE802B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Pacchetto</a:t>
            </a:r>
            <a:endParaRPr b="1" sz="3700">
              <a:solidFill>
                <a:srgbClr val="DE802B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rgbClr val="DE802B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animatori</a:t>
            </a:r>
            <a:endParaRPr b="1" sz="3700">
              <a:solidFill>
                <a:srgbClr val="DE802B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3700">
                <a:solidFill>
                  <a:srgbClr val="DE802B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digitali</a:t>
            </a:r>
            <a:endParaRPr b="1" sz="3700">
              <a:solidFill>
                <a:srgbClr val="DE802B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sp>
        <p:nvSpPr>
          <p:cNvPr id="464" name="Google Shape;464;p54"/>
          <p:cNvSpPr txBox="1"/>
          <p:nvPr/>
        </p:nvSpPr>
        <p:spPr>
          <a:xfrm>
            <a:off x="5123125" y="1753000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6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65" name="Google Shape;465;p54"/>
          <p:cNvSpPr txBox="1"/>
          <p:nvPr/>
        </p:nvSpPr>
        <p:spPr>
          <a:xfrm>
            <a:off x="5130925" y="2521225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8</a:t>
            </a: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 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66" name="Google Shape;466;p54"/>
          <p:cNvSpPr txBox="1"/>
          <p:nvPr/>
        </p:nvSpPr>
        <p:spPr>
          <a:xfrm>
            <a:off x="5123125" y="3335100"/>
            <a:ext cx="8238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11 </a:t>
            </a:r>
            <a:r>
              <a:rPr lang="it">
                <a:latin typeface="Alegreya Sans"/>
                <a:ea typeface="Alegreya Sans"/>
                <a:cs typeface="Alegreya Sans"/>
                <a:sym typeface="Alegreya Sans"/>
              </a:rPr>
              <a:t>ore</a:t>
            </a:r>
            <a:endParaRPr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Laboratori di educazione e intelligenza artificiale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72" name="Google Shape;472;p55"/>
          <p:cNvSpPr txBox="1"/>
          <p:nvPr>
            <p:ph idx="1" type="body"/>
          </p:nvPr>
        </p:nvSpPr>
        <p:spPr>
          <a:xfrm>
            <a:off x="3160000" y="2255400"/>
            <a:ext cx="5684400" cy="288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L’intelligenza artificiale, come le altre tecnologie e metodi propri del digitale e dell’informatica, sono compresi e sfruttati non come </a:t>
            </a:r>
            <a:r>
              <a:rPr b="1" lang="it" sz="2312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mezzo </a:t>
            </a: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per arricchire i percorsi di </a:t>
            </a:r>
            <a:r>
              <a:rPr b="1" lang="it" sz="2312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apprendimento </a:t>
            </a: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dell’</a:t>
            </a:r>
            <a:r>
              <a:rPr b="1" lang="it" sz="2312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educazione</a:t>
            </a: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, al servizio di </a:t>
            </a: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quell'immagine</a:t>
            </a: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di scuola, di educazione e società che è </a:t>
            </a:r>
            <a:r>
              <a:rPr b="1" lang="it" sz="2312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patrimonio </a:t>
            </a:r>
            <a:r>
              <a:rPr lang="it" sz="2312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della nostra </a:t>
            </a:r>
            <a:r>
              <a:rPr b="1" lang="it" sz="2312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cultura</a:t>
            </a:r>
            <a:endParaRPr sz="2312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473" name="Google Shape;47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500" y="2206325"/>
            <a:ext cx="3905225" cy="293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Nuove metodologie didattiche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79" name="Google Shape;479;p56"/>
          <p:cNvSpPr txBox="1"/>
          <p:nvPr>
            <p:ph idx="1" type="body"/>
          </p:nvPr>
        </p:nvSpPr>
        <p:spPr>
          <a:xfrm>
            <a:off x="4309925" y="1594813"/>
            <a:ext cx="4434000" cy="30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Sperimentazione di nuove metodologie che prendano spunto dalla storia della didattica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il discente diventa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protagonista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consapevole del proprio percorso di apprendimento  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momenti laboratoriali di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collaborazione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cooperazione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che supportino l’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interdisciplinarietà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 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480" name="Google Shape;480;p56"/>
          <p:cNvPicPr preferRelativeResize="0"/>
          <p:nvPr/>
        </p:nvPicPr>
        <p:blipFill rotWithShape="1">
          <a:blip r:embed="rId3">
            <a:alphaModFix/>
          </a:blip>
          <a:srcRect b="24459" l="53859" r="27913" t="47592"/>
          <a:stretch/>
        </p:blipFill>
        <p:spPr>
          <a:xfrm>
            <a:off x="396075" y="1594837"/>
            <a:ext cx="3833525" cy="312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Nuove metodologie didattiche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86" name="Google Shape;486;p57"/>
          <p:cNvSpPr txBox="1"/>
          <p:nvPr>
            <p:ph idx="1" type="body"/>
          </p:nvPr>
        </p:nvSpPr>
        <p:spPr>
          <a:xfrm>
            <a:off x="623400" y="1487175"/>
            <a:ext cx="8208900" cy="30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EAS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funziona ad almeno tre livelli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E’ un organizzatore professionale nuove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modalità di insegnamento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 e di progettazione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E’ un organizzatore metodologico non inventa ma prende spunti dalla </a:t>
            </a: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tradizione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 li rende operativi</a:t>
            </a:r>
            <a:endParaRPr sz="2000">
              <a:solidFill>
                <a:schemeClr val="dk1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-3556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legreya Sans"/>
              <a:buChar char="●"/>
            </a:pP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E’ un organizzatore culturale: </a:t>
            </a:r>
            <a:r>
              <a:rPr i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dietro EAS c’è un’idea di scuola</a:t>
            </a:r>
            <a:endParaRPr i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8"/>
          <p:cNvSpPr txBox="1"/>
          <p:nvPr>
            <p:ph idx="4294967295" type="ctrTitle"/>
          </p:nvPr>
        </p:nvSpPr>
        <p:spPr>
          <a:xfrm>
            <a:off x="196150" y="232650"/>
            <a:ext cx="4037100" cy="8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Evento 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“Per un’idea di scuola”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492" name="Google Shape;492;p58"/>
          <p:cNvSpPr txBox="1"/>
          <p:nvPr/>
        </p:nvSpPr>
        <p:spPr>
          <a:xfrm>
            <a:off x="345700" y="2365325"/>
            <a:ext cx="3738000" cy="19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Alegreya Sans"/>
                <a:ea typeface="Alegreya Sans"/>
                <a:cs typeface="Alegreya Sans"/>
                <a:sym typeface="Alegreya Sans"/>
              </a:rPr>
              <a:t>Con la collaborazione della </a:t>
            </a:r>
            <a:r>
              <a:rPr i="1" lang="it" sz="2000">
                <a:latin typeface="Alegreya Sans"/>
                <a:ea typeface="Alegreya Sans"/>
                <a:cs typeface="Alegreya Sans"/>
                <a:sym typeface="Alegreya Sans"/>
              </a:rPr>
              <a:t>Prof.ssa Chiara Panciroli</a:t>
            </a:r>
            <a:r>
              <a:rPr lang="it" sz="2000">
                <a:latin typeface="Alegreya Sans"/>
                <a:ea typeface="Alegreya Sans"/>
                <a:cs typeface="Alegreya Sans"/>
                <a:sym typeface="Alegreya Sans"/>
              </a:rPr>
              <a:t>, del </a:t>
            </a:r>
            <a:r>
              <a:rPr i="1" lang="it" sz="2000">
                <a:latin typeface="Alegreya Sans"/>
                <a:ea typeface="Alegreya Sans"/>
                <a:cs typeface="Alegreya Sans"/>
                <a:sym typeface="Alegreya Sans"/>
              </a:rPr>
              <a:t>Prof. Pier Cesare Rivoltella</a:t>
            </a:r>
            <a:r>
              <a:rPr lang="it" sz="2000">
                <a:latin typeface="Alegreya Sans"/>
                <a:ea typeface="Alegreya Sans"/>
                <a:cs typeface="Alegreya Sans"/>
                <a:sym typeface="Alegreya Sans"/>
              </a:rPr>
              <a:t>, Amministrazione Comunale, CDE, Provveditorato, </a:t>
            </a:r>
            <a:r>
              <a:rPr lang="it" sz="20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rPr>
              <a:t>docenti e Dirigenti delle Scuole del Territorio.</a:t>
            </a:r>
            <a:endParaRPr sz="20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493" name="Google Shape;493;p58"/>
          <p:cNvPicPr preferRelativeResize="0"/>
          <p:nvPr/>
        </p:nvPicPr>
        <p:blipFill rotWithShape="1">
          <a:blip r:embed="rId3">
            <a:alphaModFix/>
          </a:blip>
          <a:srcRect b="12827" l="33016" r="24529" t="36005"/>
          <a:stretch/>
        </p:blipFill>
        <p:spPr>
          <a:xfrm>
            <a:off x="4987300" y="178793"/>
            <a:ext cx="3737899" cy="4785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8761D"/>
        </a:solidFill>
      </p:bgPr>
    </p:bg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9"/>
          <p:cNvSpPr/>
          <p:nvPr/>
        </p:nvSpPr>
        <p:spPr>
          <a:xfrm>
            <a:off x="0" y="4421825"/>
            <a:ext cx="9256200" cy="721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9"/>
          <p:cNvSpPr/>
          <p:nvPr/>
        </p:nvSpPr>
        <p:spPr>
          <a:xfrm>
            <a:off x="-68600" y="88700"/>
            <a:ext cx="9256200" cy="2058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0" name="Google Shape;50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250" y="191675"/>
            <a:ext cx="6703498" cy="1950826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59"/>
          <p:cNvSpPr txBox="1"/>
          <p:nvPr/>
        </p:nvSpPr>
        <p:spPr>
          <a:xfrm>
            <a:off x="1435300" y="2781913"/>
            <a:ext cx="6465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3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CONVEGNO ANNUALE</a:t>
            </a:r>
            <a:endParaRPr sz="53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502" name="Google Shape;502;p59"/>
          <p:cNvSpPr txBox="1"/>
          <p:nvPr/>
        </p:nvSpPr>
        <p:spPr>
          <a:xfrm>
            <a:off x="2358850" y="3782416"/>
            <a:ext cx="46182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Cesena Campus, Ottobre 2023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503" name="Google Shape;503;p59"/>
          <p:cNvSpPr txBox="1"/>
          <p:nvPr/>
        </p:nvSpPr>
        <p:spPr>
          <a:xfrm>
            <a:off x="2771250" y="2142500"/>
            <a:ext cx="36015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900">
                <a:solidFill>
                  <a:schemeClr val="lt1"/>
                </a:solidFill>
                <a:latin typeface="Alegreya Sans"/>
                <a:ea typeface="Alegreya Sans"/>
                <a:cs typeface="Alegreya Sans"/>
                <a:sym typeface="Alegreya Sans"/>
              </a:rPr>
              <a:t>www.innova-mente.org</a:t>
            </a:r>
            <a:endParaRPr sz="2900">
              <a:solidFill>
                <a:schemeClr val="lt1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504" name="Google Shape;50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4089" y="4416750"/>
            <a:ext cx="6527736" cy="63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7"/>
          <p:cNvGrpSpPr/>
          <p:nvPr/>
        </p:nvGrpSpPr>
        <p:grpSpPr>
          <a:xfrm>
            <a:off x="6781800" y="1660289"/>
            <a:ext cx="2100972" cy="1818452"/>
            <a:chOff x="12950" y="2204099"/>
            <a:chExt cx="1958400" cy="1379182"/>
          </a:xfrm>
        </p:grpSpPr>
        <p:sp>
          <p:nvSpPr>
            <p:cNvPr id="133" name="Google Shape;133;p17"/>
            <p:cNvSpPr txBox="1"/>
            <p:nvPr/>
          </p:nvSpPr>
          <p:spPr>
            <a:xfrm>
              <a:off x="189521" y="3211881"/>
              <a:ext cx="1475400" cy="371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b="1" lang="it" sz="1800">
                  <a:solidFill>
                    <a:srgbClr val="0E9453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Giugno Settembre  2023</a:t>
              </a:r>
              <a:endParaRPr b="1" sz="1800">
                <a:solidFill>
                  <a:srgbClr val="0E9453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  <p:grpSp>
          <p:nvGrpSpPr>
            <p:cNvPr id="134" name="Google Shape;134;p17"/>
            <p:cNvGrpSpPr/>
            <p:nvPr/>
          </p:nvGrpSpPr>
          <p:grpSpPr>
            <a:xfrm>
              <a:off x="881025" y="2800065"/>
              <a:ext cx="92400" cy="411825"/>
              <a:chOff x="845575" y="2563700"/>
              <a:chExt cx="92400" cy="411825"/>
            </a:xfrm>
          </p:grpSpPr>
          <p:cxnSp>
            <p:nvCxnSpPr>
              <p:cNvPr id="135" name="Google Shape;135;p17"/>
              <p:cNvCxnSpPr/>
              <p:nvPr/>
            </p:nvCxnSpPr>
            <p:spPr>
              <a:xfrm>
                <a:off x="891775" y="2616125"/>
                <a:ext cx="0" cy="359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136" name="Google Shape;136;p17"/>
              <p:cNvSpPr/>
              <p:nvPr/>
            </p:nvSpPr>
            <p:spPr>
              <a:xfrm>
                <a:off x="845575" y="2563700"/>
                <a:ext cx="92400" cy="924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37" name="Google Shape;137;p17"/>
            <p:cNvSpPr txBox="1"/>
            <p:nvPr/>
          </p:nvSpPr>
          <p:spPr>
            <a:xfrm>
              <a:off x="12950" y="2204099"/>
              <a:ext cx="1958400" cy="94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it" sz="1300">
                  <a:solidFill>
                    <a:schemeClr val="dk1"/>
                  </a:solidFill>
                  <a:latin typeface="Alegreya Sans"/>
                  <a:ea typeface="Alegreya Sans"/>
                  <a:cs typeface="Alegreya Sans"/>
                  <a:sym typeface="Alegreya Sans"/>
                </a:rPr>
                <a:t>Educazione e Intelligenza artificiale: “riflessioni al tempo di ChatGPT”</a:t>
              </a:r>
              <a:endParaRPr b="1" sz="1300">
                <a:solidFill>
                  <a:schemeClr val="dk1"/>
                </a:solidFill>
                <a:latin typeface="Alegreya Sans"/>
                <a:ea typeface="Alegreya Sans"/>
                <a:cs typeface="Alegreya Sans"/>
                <a:sym typeface="Alegreya Sans"/>
              </a:endParaRPr>
            </a:p>
            <a:p>
              <a:pPr indent="0" lvl="0" marL="0" rtl="0" algn="ctr">
                <a:spcBef>
                  <a:spcPts val="1600"/>
                </a:spcBef>
                <a:spcAft>
                  <a:spcPts val="1600"/>
                </a:spcAft>
                <a:buNone/>
              </a:pPr>
              <a:r>
                <a:t/>
              </a:r>
              <a:endParaRPr b="1" sz="1300">
                <a:latin typeface="Alegreya Sans"/>
                <a:ea typeface="Alegreya Sans"/>
                <a:cs typeface="Alegreya Sans"/>
                <a:sym typeface="Alegreya Sans"/>
              </a:endParaRPr>
            </a:p>
          </p:txBody>
        </p:sp>
      </p:grpSp>
      <p:cxnSp>
        <p:nvCxnSpPr>
          <p:cNvPr id="138" name="Google Shape;138;p17"/>
          <p:cNvCxnSpPr/>
          <p:nvPr/>
        </p:nvCxnSpPr>
        <p:spPr>
          <a:xfrm>
            <a:off x="6598650" y="301075"/>
            <a:ext cx="8700" cy="4482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9" name="Google Shape;1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2325" y="3575750"/>
            <a:ext cx="2453100" cy="165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 b="17911" l="0" r="0" t="0"/>
          <a:stretch/>
        </p:blipFill>
        <p:spPr>
          <a:xfrm>
            <a:off x="157788" y="3335875"/>
            <a:ext cx="3168323" cy="17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5">
            <a:alphaModFix/>
          </a:blip>
          <a:srcRect b="0" l="18533" r="0" t="0"/>
          <a:stretch/>
        </p:blipFill>
        <p:spPr>
          <a:xfrm>
            <a:off x="1507700" y="1940450"/>
            <a:ext cx="2228163" cy="18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85260" y="928348"/>
            <a:ext cx="3106028" cy="209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7250" y="152400"/>
            <a:ext cx="2734351" cy="1822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3525" y="0"/>
            <a:ext cx="3334074" cy="499979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>
            <p:ph type="title"/>
          </p:nvPr>
        </p:nvSpPr>
        <p:spPr>
          <a:xfrm>
            <a:off x="311700" y="756750"/>
            <a:ext cx="8520600" cy="3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Festival dei Micromondi 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1</a:t>
            </a:r>
            <a:r>
              <a:rPr b="1" baseline="30000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a</a:t>
            </a: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 edizione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26 Maggio 2023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40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Le esperienze dei docenti</a:t>
            </a:r>
            <a:endParaRPr b="1" i="1" sz="40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 “G. Carducci”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249850" y="1076600"/>
            <a:ext cx="3276600" cy="6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Classe: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2°A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600">
                <a:latin typeface="Alegreya Sans"/>
                <a:ea typeface="Alegreya Sans"/>
                <a:cs typeface="Alegreya Sans"/>
                <a:sym typeface="Alegreya Sans"/>
              </a:rPr>
              <a:t>Docenti:</a:t>
            </a:r>
            <a:r>
              <a:rPr lang="it" sz="1600">
                <a:latin typeface="Alegreya Sans"/>
                <a:ea typeface="Alegreya Sans"/>
                <a:cs typeface="Alegreya Sans"/>
                <a:sym typeface="Alegreya Sans"/>
              </a:rPr>
              <a:t> Marica Marchi, Serena Collina e Marco Giulianini</a:t>
            </a:r>
            <a:endParaRPr sz="1600"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 rotWithShape="1">
          <a:blip r:embed="rId3">
            <a:alphaModFix/>
          </a:blip>
          <a:srcRect b="7734" l="25417" r="8510" t="29687"/>
          <a:stretch/>
        </p:blipFill>
        <p:spPr>
          <a:xfrm>
            <a:off x="174850" y="2430550"/>
            <a:ext cx="3876101" cy="26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 rotWithShape="1">
          <a:blip r:embed="rId4">
            <a:alphaModFix/>
          </a:blip>
          <a:srcRect b="28055" l="0" r="0" t="15561"/>
          <a:stretch/>
        </p:blipFill>
        <p:spPr>
          <a:xfrm>
            <a:off x="5252325" y="3149172"/>
            <a:ext cx="3735700" cy="1881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9"/>
          <p:cNvPicPr preferRelativeResize="0"/>
          <p:nvPr/>
        </p:nvPicPr>
        <p:blipFill rotWithShape="1">
          <a:blip r:embed="rId5">
            <a:alphaModFix/>
          </a:blip>
          <a:srcRect b="24636" l="7527" r="0" t="24473"/>
          <a:stretch/>
        </p:blipFill>
        <p:spPr>
          <a:xfrm>
            <a:off x="3400849" y="1052200"/>
            <a:ext cx="3551852" cy="17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6500" y="1530475"/>
            <a:ext cx="1954647" cy="17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4149125" y="369857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GIOCO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0"/>
          <p:cNvPicPr preferRelativeResize="0"/>
          <p:nvPr/>
        </p:nvPicPr>
        <p:blipFill rotWithShape="1">
          <a:blip r:embed="rId3">
            <a:alphaModFix/>
          </a:blip>
          <a:srcRect b="0" l="0" r="0" t="6672"/>
          <a:stretch/>
        </p:blipFill>
        <p:spPr>
          <a:xfrm>
            <a:off x="4879850" y="2449350"/>
            <a:ext cx="2447922" cy="26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0"/>
          <p:cNvSpPr txBox="1"/>
          <p:nvPr>
            <p:ph type="title"/>
          </p:nvPr>
        </p:nvSpPr>
        <p:spPr>
          <a:xfrm>
            <a:off x="311700" y="205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4500">
                <a:solidFill>
                  <a:srgbClr val="38761D"/>
                </a:solidFill>
                <a:latin typeface="Alegreya Sans"/>
                <a:ea typeface="Alegreya Sans"/>
                <a:cs typeface="Alegreya Sans"/>
                <a:sym typeface="Alegreya Sans"/>
              </a:rPr>
              <a:t>Scuola primaria “G. Carducci”</a:t>
            </a:r>
            <a:endParaRPr b="1" sz="4500">
              <a:solidFill>
                <a:srgbClr val="38761D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pic>
        <p:nvPicPr>
          <p:cNvPr id="167" name="Google Shape;16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9925" y="1042377"/>
            <a:ext cx="2214973" cy="197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7050" y="2924150"/>
            <a:ext cx="2392525" cy="213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 rotWithShape="1">
          <a:blip r:embed="rId6">
            <a:alphaModFix/>
          </a:blip>
          <a:srcRect b="0" l="0" r="0" t="3484"/>
          <a:stretch/>
        </p:blipFill>
        <p:spPr>
          <a:xfrm>
            <a:off x="6931850" y="1042375"/>
            <a:ext cx="2071524" cy="317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677" y="1042376"/>
            <a:ext cx="2125550" cy="3375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5380825" y="1179250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VIAGGIO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72" name="Google Shape;172;p20"/>
          <p:cNvSpPr txBox="1"/>
          <p:nvPr/>
        </p:nvSpPr>
        <p:spPr>
          <a:xfrm>
            <a:off x="348975" y="450252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PERICOLI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7392175" y="4353875"/>
            <a:ext cx="1494000" cy="5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solidFill>
                  <a:srgbClr val="DE802B"/>
                </a:solidFill>
                <a:latin typeface="Alegreya Sans"/>
                <a:ea typeface="Alegreya Sans"/>
                <a:cs typeface="Alegreya Sans"/>
                <a:sym typeface="Alegreya Sans"/>
              </a:rPr>
              <a:t>QUIZ</a:t>
            </a:r>
            <a:endParaRPr b="1" sz="2000">
              <a:solidFill>
                <a:srgbClr val="DE802B"/>
              </a:solidFill>
              <a:latin typeface="Alegreya Sans"/>
              <a:ea typeface="Alegreya Sans"/>
              <a:cs typeface="Alegreya Sans"/>
              <a:sym typeface="Alegreya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21" title="VIDEO 2A CARDUCCI UCCELLI MIGRATORI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