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5143500" cx="9144000"/>
  <p:notesSz cx="6858000" cy="9144000"/>
  <p:embeddedFontLst>
    <p:embeddedFont>
      <p:font typeface="Roboto"/>
      <p:regular r:id="rId44"/>
      <p:bold r:id="rId45"/>
      <p:italic r:id="rId46"/>
      <p:boldItalic r:id="rId47"/>
    </p:embeddedFont>
    <p:embeddedFont>
      <p:font typeface="Alegreya Sans"/>
      <p:regular r:id="rId48"/>
      <p:bold r:id="rId49"/>
      <p:italic r:id="rId50"/>
      <p:boldItalic r:id="rId51"/>
    </p:embeddedFont>
    <p:embeddedFont>
      <p:font typeface="Montserrat Medium"/>
      <p:regular r:id="rId52"/>
      <p:bold r:id="rId53"/>
      <p:italic r:id="rId54"/>
      <p:boldItalic r:id="rId55"/>
    </p:embeddedFont>
    <p:embeddedFont>
      <p:font typeface="Alegreya Sans Medium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4697581-26CB-43D0-A630-70B8D3F31FB3}">
  <a:tblStyle styleId="{D4697581-26CB-43D0-A630-70B8D3F31F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Roboto-regular.fntdata"/><Relationship Id="rId43" Type="http://schemas.openxmlformats.org/officeDocument/2006/relationships/slide" Target="slides/slide37.xml"/><Relationship Id="rId46" Type="http://schemas.openxmlformats.org/officeDocument/2006/relationships/font" Target="fonts/Roboto-italic.fntdata"/><Relationship Id="rId45" Type="http://schemas.openxmlformats.org/officeDocument/2006/relationships/font" Target="fonts/Robo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AlegreyaSans-regular.fntdata"/><Relationship Id="rId47" Type="http://schemas.openxmlformats.org/officeDocument/2006/relationships/font" Target="fonts/Roboto-boldItalic.fntdata"/><Relationship Id="rId49" Type="http://schemas.openxmlformats.org/officeDocument/2006/relationships/font" Target="fonts/AlegreyaSans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AlegreyaSans-boldItalic.fntdata"/><Relationship Id="rId50" Type="http://schemas.openxmlformats.org/officeDocument/2006/relationships/font" Target="fonts/AlegreyaSans-italic.fntdata"/><Relationship Id="rId53" Type="http://schemas.openxmlformats.org/officeDocument/2006/relationships/font" Target="fonts/MontserratMedium-bold.fntdata"/><Relationship Id="rId52" Type="http://schemas.openxmlformats.org/officeDocument/2006/relationships/font" Target="fonts/MontserratMedium-regular.fntdata"/><Relationship Id="rId11" Type="http://schemas.openxmlformats.org/officeDocument/2006/relationships/slide" Target="slides/slide5.xml"/><Relationship Id="rId55" Type="http://schemas.openxmlformats.org/officeDocument/2006/relationships/font" Target="fonts/MontserratMedium-boldItalic.fntdata"/><Relationship Id="rId10" Type="http://schemas.openxmlformats.org/officeDocument/2006/relationships/slide" Target="slides/slide4.xml"/><Relationship Id="rId54" Type="http://schemas.openxmlformats.org/officeDocument/2006/relationships/font" Target="fonts/MontserratMedium-italic.fntdata"/><Relationship Id="rId13" Type="http://schemas.openxmlformats.org/officeDocument/2006/relationships/slide" Target="slides/slide7.xml"/><Relationship Id="rId57" Type="http://schemas.openxmlformats.org/officeDocument/2006/relationships/font" Target="fonts/AlegreyaSansMedium-bold.fntdata"/><Relationship Id="rId12" Type="http://schemas.openxmlformats.org/officeDocument/2006/relationships/slide" Target="slides/slide6.xml"/><Relationship Id="rId56" Type="http://schemas.openxmlformats.org/officeDocument/2006/relationships/font" Target="fonts/AlegreyaSansMedium-regular.fntdata"/><Relationship Id="rId15" Type="http://schemas.openxmlformats.org/officeDocument/2006/relationships/slide" Target="slides/slide9.xml"/><Relationship Id="rId59" Type="http://schemas.openxmlformats.org/officeDocument/2006/relationships/font" Target="fonts/AlegreyaSansMedium-boldItalic.fntdata"/><Relationship Id="rId14" Type="http://schemas.openxmlformats.org/officeDocument/2006/relationships/slide" Target="slides/slide8.xml"/><Relationship Id="rId58" Type="http://schemas.openxmlformats.org/officeDocument/2006/relationships/font" Target="fonts/AlegreyaSansMedium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9305b4bcdb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9305b4bcd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0a3abd79b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0a3abd79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0a3abd79b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0a3abd79b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0a3abd79b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0a3abd79b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0a3abd79bf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0a3abd79bf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0a3abd79b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0a3abd79b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0a3abd79bf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0a3abd79bf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a3abd79bf_0_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30a3abd79bf_0_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0a3abd79b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0a3abd79b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0a3abd79b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0a3abd79b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0a3abd79bf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30a3abd79bf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0a3abd79bf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0a3abd79bf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0a3abd79bf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0a3abd79bf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0a3abd79bf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0a3abd79bf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0a3abd79bf_0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30a3abd79bf_0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0a3abd79bf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0a3abd79bf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0a3abd79bf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0a3abd79bf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0a3abd79bf_0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30a3abd79bf_0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0a3abd79b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0a3abd79b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0a3abd79bf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0a3abd79bf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0a3abd79bf_0_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30a3abd79bf_0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9305b4bcdb_0_1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9305b4bcdb_0_1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06d9c0194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06d9c0194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9305b4bcdb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9305b4bcdb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9305b4bcdb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9305b4bcd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0990aaf5f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0990aaf5f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0990aaf5f4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0990aaf5f4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d4277672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d4277672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d42776721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d42776721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06d9c01941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06d9c01941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9305b4bcdb_0_1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9305b4bcdb_0_1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06d9c0194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06d9c0194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06d9c01941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06d9c01941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6d9c01941_0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06d9c01941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06d9c01941_0_1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306d9c01941_0_1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93926093fb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93926093f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06d9c01941_0_2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306d9c01941_0_2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>
            <a:lvl1pPr indent="0" lvl="0" marL="0" marR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venir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" name="Google Shape;59;p14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1" name="Google Shape;61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>
            <a:lvl1pPr indent="0" lvl="0" marL="0" marR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drive.google.com/file/d/1hHEh7hfJea0vEErFX8CLy5hPYr6S163p/view" TargetMode="External"/><Relationship Id="rId4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rive.google.com/file/d/1SWprLimCzqYhWNz3MD1vFANdMP4Exlna/view" TargetMode="External"/><Relationship Id="rId4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jp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drive.google.com/file/d/1gpWXJbkGjbYGsj_iw8P6hyDDoPMUpWia/view" TargetMode="External"/><Relationship Id="rId4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g"/><Relationship Id="rId4" Type="http://schemas.openxmlformats.org/officeDocument/2006/relationships/image" Target="../media/image44.jpg"/><Relationship Id="rId5" Type="http://schemas.openxmlformats.org/officeDocument/2006/relationships/image" Target="../media/image39.jpg"/><Relationship Id="rId6" Type="http://schemas.openxmlformats.org/officeDocument/2006/relationships/image" Target="../media/image31.jpg"/><Relationship Id="rId7" Type="http://schemas.openxmlformats.org/officeDocument/2006/relationships/image" Target="../media/image7.png"/><Relationship Id="rId8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drive.google.com/file/d/1iOxbfoM8Ug4glIkOhBJhWWhjLVxSpTb8/view" TargetMode="External"/><Relationship Id="rId4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34.jpg"/><Relationship Id="rId6" Type="http://schemas.openxmlformats.org/officeDocument/2006/relationships/image" Target="../media/image11.png"/><Relationship Id="rId7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drive.google.com/file/d/1c8k0dPPTdx5w7ZVfk5dHmR1IRclJSyRc/view" TargetMode="External"/><Relationship Id="rId4" Type="http://schemas.openxmlformats.org/officeDocument/2006/relationships/image" Target="../media/image1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g"/><Relationship Id="rId4" Type="http://schemas.openxmlformats.org/officeDocument/2006/relationships/image" Target="../media/image13.jpg"/><Relationship Id="rId5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drive.google.com/file/d/1Egfak8Bu89dd-X4wSmARavuKzC9l9bIW/view" TargetMode="External"/><Relationship Id="rId4" Type="http://schemas.openxmlformats.org/officeDocument/2006/relationships/image" Target="../media/image1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jp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drive.google.com/file/d/1qU8vtjv4k0w4sWiGACNWnWc0epHEcRwn/view?usp=sharing" TargetMode="External"/><Relationship Id="rId4" Type="http://schemas.openxmlformats.org/officeDocument/2006/relationships/hyperlink" Target="https://drive.google.com/file/d/1opBPoUS-LqpNvrtubAPJNVsxT9gntbSt/view?usp=sharing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drive.google.com/file/d/1S5mNedPYBI7kTf8jZXZZ4bI1jI2RODH-/view" TargetMode="External"/><Relationship Id="rId4" Type="http://schemas.openxmlformats.org/officeDocument/2006/relationships/image" Target="../media/image2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g"/><Relationship Id="rId4" Type="http://schemas.openxmlformats.org/officeDocument/2006/relationships/image" Target="../media/image23.png"/><Relationship Id="rId5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jpg"/><Relationship Id="rId4" Type="http://schemas.openxmlformats.org/officeDocument/2006/relationships/image" Target="../media/image41.jpg"/><Relationship Id="rId5" Type="http://schemas.openxmlformats.org/officeDocument/2006/relationships/image" Target="../media/image43.jpg"/><Relationship Id="rId6" Type="http://schemas.openxmlformats.org/officeDocument/2006/relationships/image" Target="../media/image42.jpg"/><Relationship Id="rId7" Type="http://schemas.openxmlformats.org/officeDocument/2006/relationships/image" Target="../media/image39.jpg"/><Relationship Id="rId8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0" y="4421825"/>
            <a:ext cx="9256200" cy="721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/>
          <p:nvPr/>
        </p:nvSpPr>
        <p:spPr>
          <a:xfrm>
            <a:off x="-68600" y="88700"/>
            <a:ext cx="9256200" cy="205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250" y="191675"/>
            <a:ext cx="6703498" cy="195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1435300" y="2781913"/>
            <a:ext cx="64653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530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CONVEGNO ANNUALE</a:t>
            </a:r>
            <a:endParaRPr sz="530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2043300" y="3790650"/>
            <a:ext cx="50574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90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Cesena Campus, 11 Ottobre 2024</a:t>
            </a:r>
            <a:endParaRPr sz="290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2771250" y="2142500"/>
            <a:ext cx="3601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90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www.</a:t>
            </a:r>
            <a:r>
              <a:rPr lang="it" sz="290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innova-mente.org</a:t>
            </a:r>
            <a:endParaRPr sz="290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4089" y="4416750"/>
            <a:ext cx="6527736" cy="63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4"/>
          <p:cNvSpPr txBox="1"/>
          <p:nvPr>
            <p:ph type="title"/>
          </p:nvPr>
        </p:nvSpPr>
        <p:spPr>
          <a:xfrm>
            <a:off x="311700" y="756750"/>
            <a:ext cx="8520600" cy="16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6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Scuola dell’infanzia paritaria comunale “Oltresavio”, Cesena</a:t>
            </a:r>
            <a:endParaRPr b="1" sz="46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sezioni verde, blu e arancione</a:t>
            </a:r>
            <a:endParaRPr sz="30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11" name="Google Shape;211;p24"/>
          <p:cNvSpPr txBox="1"/>
          <p:nvPr/>
        </p:nvSpPr>
        <p:spPr>
          <a:xfrm>
            <a:off x="643050" y="3338300"/>
            <a:ext cx="785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Docenti:</a:t>
            </a:r>
            <a:r>
              <a:rPr lang="it" sz="20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Giovanna Santini, Alessandra Monti, Emanuela Hasa, Maria Sole Alessandri, Paola Costanzo, Monica Tommasini, Marco Rossi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5" title="Sez. Blu-Arancione_ Oltresavi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6175"/>
            <a:ext cx="9144001" cy="5175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6" title="Oltresavio_Podcast Le Tracce degli Esploratori Sez. Arancione-Blu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7" title="DSC_0775.JPG"/>
          <p:cNvPicPr preferRelativeResize="0"/>
          <p:nvPr/>
        </p:nvPicPr>
        <p:blipFill rotWithShape="1">
          <a:blip r:embed="rId3">
            <a:alphaModFix/>
          </a:blip>
          <a:srcRect b="-4570" l="0" r="0" t="4569"/>
          <a:stretch/>
        </p:blipFill>
        <p:spPr>
          <a:xfrm>
            <a:off x="152400" y="152400"/>
            <a:ext cx="4623652" cy="30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7"/>
          <p:cNvPicPr preferRelativeResize="0"/>
          <p:nvPr/>
        </p:nvPicPr>
        <p:blipFill rotWithShape="1">
          <a:blip r:embed="rId4">
            <a:alphaModFix/>
          </a:blip>
          <a:srcRect b="0" l="0" r="50000" t="0"/>
          <a:stretch/>
        </p:blipFill>
        <p:spPr>
          <a:xfrm>
            <a:off x="4931875" y="63175"/>
            <a:ext cx="2985376" cy="160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622" y="3234075"/>
            <a:ext cx="6377119" cy="196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7"/>
          <p:cNvPicPr preferRelativeResize="0"/>
          <p:nvPr/>
        </p:nvPicPr>
        <p:blipFill rotWithShape="1">
          <a:blip r:embed="rId4">
            <a:alphaModFix/>
          </a:blip>
          <a:srcRect b="0" l="51380" r="0" t="0"/>
          <a:stretch/>
        </p:blipFill>
        <p:spPr>
          <a:xfrm>
            <a:off x="6097029" y="1667800"/>
            <a:ext cx="2903026" cy="160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8"/>
          <p:cNvSpPr txBox="1"/>
          <p:nvPr>
            <p:ph type="title"/>
          </p:nvPr>
        </p:nvSpPr>
        <p:spPr>
          <a:xfrm>
            <a:off x="311700" y="756750"/>
            <a:ext cx="8520600" cy="16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Direzione Didattica Statale Cesena 2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Plesso “Marino Moretti”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classi 1°,3°,4°,5°</a:t>
            </a:r>
            <a:endParaRPr sz="30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35" name="Google Shape;235;p28"/>
          <p:cNvSpPr txBox="1"/>
          <p:nvPr/>
        </p:nvSpPr>
        <p:spPr>
          <a:xfrm>
            <a:off x="643050" y="3326550"/>
            <a:ext cx="7857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Docenti: </a:t>
            </a:r>
            <a:r>
              <a:rPr lang="it" sz="20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Antonietta Migliozzi, Giada Ravaioli, Virginia Casadei, Giorgia Giunchi, Diego Corazza, Silvia Finotto, Benedetta Guardigni, Debora Maresi, Tiziana Bonomi, Flora Ferrante, Kristal Incutti, Eleonora Piraccini, Elisa Vitali, Sabrina Boschi, Annunziata Malaguarnera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9" title="Cumulativo M.Moretti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" y="0"/>
            <a:ext cx="914398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0" title="DSC0247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12050"/>
            <a:ext cx="3869527" cy="257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 title="DSC_081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161646" cy="210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 title="DSC_080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1772" y="63275"/>
            <a:ext cx="3295360" cy="219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0" title="DSC02650.JPG"/>
          <p:cNvPicPr preferRelativeResize="0"/>
          <p:nvPr/>
        </p:nvPicPr>
        <p:blipFill rotWithShape="1">
          <a:blip r:embed="rId6">
            <a:alphaModFix/>
          </a:blip>
          <a:srcRect b="7224" l="35868" r="16300" t="15834"/>
          <a:stretch/>
        </p:blipFill>
        <p:spPr>
          <a:xfrm>
            <a:off x="4350462" y="2458900"/>
            <a:ext cx="2318126" cy="248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94825" y="63275"/>
            <a:ext cx="2000250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97125" y="2924950"/>
            <a:ext cx="1924050" cy="20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"/>
          <p:cNvSpPr txBox="1"/>
          <p:nvPr>
            <p:ph type="title"/>
          </p:nvPr>
        </p:nvSpPr>
        <p:spPr>
          <a:xfrm>
            <a:off x="311700" y="756750"/>
            <a:ext cx="8520600" cy="16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Direzione Didattica Statale Cesena 2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Plesso “Dante Alighieri”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classi 2°B e 2°C</a:t>
            </a:r>
            <a:endParaRPr sz="30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56" name="Google Shape;256;p31"/>
          <p:cNvSpPr txBox="1"/>
          <p:nvPr/>
        </p:nvSpPr>
        <p:spPr>
          <a:xfrm>
            <a:off x="643050" y="3326550"/>
            <a:ext cx="785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Docenti: </a:t>
            </a:r>
            <a:r>
              <a:rPr lang="it" sz="20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Maura Carbone, Manuela Buda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2" title="2B_C_Dante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"/>
            <a:ext cx="91440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3"/>
          <p:cNvPicPr preferRelativeResize="0"/>
          <p:nvPr/>
        </p:nvPicPr>
        <p:blipFill rotWithShape="1">
          <a:blip r:embed="rId3">
            <a:alphaModFix/>
          </a:blip>
          <a:srcRect b="13963" l="20351" r="20351" t="0"/>
          <a:stretch/>
        </p:blipFill>
        <p:spPr>
          <a:xfrm>
            <a:off x="3225275" y="104550"/>
            <a:ext cx="1924700" cy="186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3"/>
          <p:cNvPicPr preferRelativeResize="0"/>
          <p:nvPr/>
        </p:nvPicPr>
        <p:blipFill rotWithShape="1">
          <a:blip r:embed="rId4">
            <a:alphaModFix/>
          </a:blip>
          <a:srcRect b="0" l="2098" r="2098" t="0"/>
          <a:stretch/>
        </p:blipFill>
        <p:spPr>
          <a:xfrm>
            <a:off x="489150" y="2109594"/>
            <a:ext cx="4449976" cy="309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3" title="DSC0249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8501" y="104550"/>
            <a:ext cx="3857628" cy="257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2857500" cy="15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3"/>
          <p:cNvPicPr preferRelativeResize="0"/>
          <p:nvPr/>
        </p:nvPicPr>
        <p:blipFill rotWithShape="1">
          <a:blip r:embed="rId7">
            <a:alphaModFix/>
          </a:blip>
          <a:srcRect b="48738" l="1942" r="24484" t="2371"/>
          <a:stretch/>
        </p:blipFill>
        <p:spPr>
          <a:xfrm>
            <a:off x="5392450" y="3134275"/>
            <a:ext cx="3556699" cy="186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0" y="-1"/>
            <a:ext cx="1391173" cy="208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2825" y="3057274"/>
            <a:ext cx="1391173" cy="208622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756750"/>
            <a:ext cx="8520600" cy="3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79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Dott. Stefano Versari</a:t>
            </a:r>
            <a:endParaRPr b="1" sz="79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P</a:t>
            </a:r>
            <a:r>
              <a:rPr lang="it" sz="23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residente di Ser.In.Ar. Forlì-Cesena, già Capo del Dipartimento per il Sistema Educativo di Istruzione e Formazione del Ministero dell'Istruzione e Direttore Generale Ufficio Scolastico Regionale per l'Emilia-Romagna</a:t>
            </a:r>
            <a:endParaRPr sz="23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"/>
          <p:cNvSpPr txBox="1"/>
          <p:nvPr>
            <p:ph type="title"/>
          </p:nvPr>
        </p:nvSpPr>
        <p:spPr>
          <a:xfrm>
            <a:off x="311700" y="756750"/>
            <a:ext cx="8520600" cy="16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Direzione Didattica 3° Circolo Cesena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Plesso “Giosuè Carducci”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classi 3°A e 3°B</a:t>
            </a:r>
            <a:endParaRPr sz="30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76" name="Google Shape;276;p34"/>
          <p:cNvSpPr txBox="1"/>
          <p:nvPr/>
        </p:nvSpPr>
        <p:spPr>
          <a:xfrm>
            <a:off x="643050" y="3326550"/>
            <a:ext cx="785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Docente: </a:t>
            </a:r>
            <a:r>
              <a:rPr lang="it" sz="20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Marco Giulianini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5" title="3A3B_Carducci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6" title="737d35e0-c0cf-4149-a699-dd8aa51083d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6225" y="2571750"/>
            <a:ext cx="3867776" cy="217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6" title="c3d46161-8d5c-4e47-919d-a78a0d2a3cc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7600" y="556625"/>
            <a:ext cx="3338124" cy="187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50" y="974400"/>
            <a:ext cx="5099126" cy="352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7"/>
          <p:cNvSpPr txBox="1"/>
          <p:nvPr>
            <p:ph type="title"/>
          </p:nvPr>
        </p:nvSpPr>
        <p:spPr>
          <a:xfrm>
            <a:off x="311700" y="756750"/>
            <a:ext cx="8520600" cy="16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Direzione Didattica </a:t>
            </a: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3° Circolo Cesena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Plesso “Don Carlo Baronio”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classi 4°D e 4°E</a:t>
            </a:r>
            <a:endParaRPr sz="30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94" name="Google Shape;294;p37"/>
          <p:cNvSpPr txBox="1"/>
          <p:nvPr/>
        </p:nvSpPr>
        <p:spPr>
          <a:xfrm>
            <a:off x="643050" y="3326550"/>
            <a:ext cx="785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Docente: </a:t>
            </a:r>
            <a:r>
              <a:rPr lang="it" sz="20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Chiara Sommariva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8" title="4D-4E DonBaroni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9" title="DSC_077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525" y="90300"/>
            <a:ext cx="5073050" cy="25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9"/>
          <p:cNvPicPr preferRelativeResize="0"/>
          <p:nvPr/>
        </p:nvPicPr>
        <p:blipFill rotWithShape="1">
          <a:blip r:embed="rId4">
            <a:alphaModFix/>
          </a:blip>
          <a:srcRect b="30201" l="0" r="1710" t="0"/>
          <a:stretch/>
        </p:blipFill>
        <p:spPr>
          <a:xfrm>
            <a:off x="232875" y="2797375"/>
            <a:ext cx="2341225" cy="223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6934" y="254700"/>
            <a:ext cx="3617490" cy="48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73038" y="3086700"/>
            <a:ext cx="2614950" cy="1943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0"/>
          <p:cNvSpPr txBox="1"/>
          <p:nvPr>
            <p:ph type="title"/>
          </p:nvPr>
        </p:nvSpPr>
        <p:spPr>
          <a:xfrm>
            <a:off x="311700" y="756750"/>
            <a:ext cx="8520600" cy="16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Scuola secondaria di 1° grado “Viale della Resistenza”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classi 2°C e 2°D</a:t>
            </a:r>
            <a:endParaRPr sz="30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13" name="Google Shape;313;p40"/>
          <p:cNvSpPr txBox="1"/>
          <p:nvPr/>
        </p:nvSpPr>
        <p:spPr>
          <a:xfrm>
            <a:off x="643050" y="3326550"/>
            <a:ext cx="785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Docenti: </a:t>
            </a:r>
            <a:r>
              <a:rPr lang="it" sz="20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Sarah Cuccia, Francesco Fabbretti, Monica Giunchi </a:t>
            </a:r>
            <a:endParaRPr/>
          </a:p>
        </p:txBody>
      </p:sp>
      <p:sp>
        <p:nvSpPr>
          <p:cNvPr id="314" name="Google Shape;314;p40"/>
          <p:cNvSpPr txBox="1"/>
          <p:nvPr/>
        </p:nvSpPr>
        <p:spPr>
          <a:xfrm>
            <a:off x="5161625" y="4545250"/>
            <a:ext cx="193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" sz="2000" u="sng">
                <a:solidFill>
                  <a:schemeClr val="hlink"/>
                </a:solidFill>
                <a:latin typeface="Alegreya Sans Medium"/>
                <a:ea typeface="Alegreya Sans Medium"/>
                <a:cs typeface="Alegreya Sans Medium"/>
                <a:sym typeface="Alegreya Sans Medium"/>
                <a:hlinkClick r:id="rId3"/>
              </a:rPr>
              <a:t>presentazione</a:t>
            </a:r>
            <a:endParaRPr/>
          </a:p>
        </p:txBody>
      </p:sp>
      <p:sp>
        <p:nvSpPr>
          <p:cNvPr id="315" name="Google Shape;315;p40"/>
          <p:cNvSpPr txBox="1"/>
          <p:nvPr/>
        </p:nvSpPr>
        <p:spPr>
          <a:xfrm>
            <a:off x="7028525" y="4545250"/>
            <a:ext cx="193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" sz="2000" u="sng">
                <a:solidFill>
                  <a:schemeClr val="hlink"/>
                </a:solidFill>
                <a:latin typeface="Alegreya Sans Medium"/>
                <a:ea typeface="Alegreya Sans Medium"/>
                <a:cs typeface="Alegreya Sans Medium"/>
                <a:sym typeface="Alegreya Sans Medium"/>
                <a:hlinkClick r:id="rId4"/>
              </a:rPr>
              <a:t>autovalutazione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1" title="2D_2C_Resistenza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1600" y="0"/>
            <a:ext cx="92356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2" title="DSC0261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2875" y="164400"/>
            <a:ext cx="3443149" cy="229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876" y="736525"/>
            <a:ext cx="4603625" cy="36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8425" y="2646902"/>
            <a:ext cx="4043175" cy="22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832850" y="976575"/>
            <a:ext cx="3334074" cy="4999798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3"/>
          <p:cNvSpPr txBox="1"/>
          <p:nvPr>
            <p:ph type="title"/>
          </p:nvPr>
        </p:nvSpPr>
        <p:spPr>
          <a:xfrm>
            <a:off x="311700" y="445025"/>
            <a:ext cx="451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Quaderno Innova-Mente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2° edizione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334" name="Google Shape;33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0250" y="74391"/>
            <a:ext cx="3576550" cy="499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/>
          <p:nvPr/>
        </p:nvSpPr>
        <p:spPr>
          <a:xfrm>
            <a:off x="6225148" y="2410596"/>
            <a:ext cx="2212200" cy="192300"/>
          </a:xfrm>
          <a:prstGeom prst="rect">
            <a:avLst/>
          </a:prstGeom>
          <a:solidFill>
            <a:srgbClr val="0E94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" name="Google Shape;87;p17"/>
          <p:cNvGrpSpPr/>
          <p:nvPr/>
        </p:nvGrpSpPr>
        <p:grpSpPr>
          <a:xfrm>
            <a:off x="5151704" y="505256"/>
            <a:ext cx="2158666" cy="2635847"/>
            <a:chOff x="3899015" y="1756598"/>
            <a:chExt cx="1911000" cy="1830068"/>
          </a:xfrm>
        </p:grpSpPr>
        <p:sp>
          <p:nvSpPr>
            <p:cNvPr id="88" name="Google Shape;88;p17"/>
            <p:cNvSpPr/>
            <p:nvPr/>
          </p:nvSpPr>
          <p:spPr>
            <a:xfrm>
              <a:off x="4808316" y="2376819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7"/>
            <p:cNvSpPr txBox="1"/>
            <p:nvPr/>
          </p:nvSpPr>
          <p:spPr>
            <a:xfrm>
              <a:off x="4391973" y="3215266"/>
              <a:ext cx="9759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Giugno Settembre 2023</a:t>
              </a:r>
              <a:endParaRPr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" name="Google Shape;90;p17"/>
            <p:cNvSpPr txBox="1"/>
            <p:nvPr/>
          </p:nvSpPr>
          <p:spPr>
            <a:xfrm>
              <a:off x="3899015" y="1756598"/>
              <a:ext cx="1911000" cy="6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 sz="1300">
                  <a:latin typeface="Alegreya Sans"/>
                  <a:ea typeface="Alegreya Sans"/>
                  <a:cs typeface="Alegreya Sans"/>
                  <a:sym typeface="Alegreya Sans"/>
                </a:rPr>
                <a:t>Educazione e Intelligenza artificiale: “riflessioni al tempo di ChatGPT”</a:t>
              </a:r>
              <a:endParaRPr b="1" sz="13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sp>
        <p:nvSpPr>
          <p:cNvPr id="91" name="Google Shape;91;p17"/>
          <p:cNvSpPr/>
          <p:nvPr/>
        </p:nvSpPr>
        <p:spPr>
          <a:xfrm>
            <a:off x="8382300" y="2410575"/>
            <a:ext cx="761700" cy="192300"/>
          </a:xfrm>
          <a:prstGeom prst="rect">
            <a:avLst/>
          </a:prstGeom>
          <a:solidFill>
            <a:srgbClr val="0856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" name="Google Shape;92;p17"/>
          <p:cNvGrpSpPr/>
          <p:nvPr/>
        </p:nvGrpSpPr>
        <p:grpSpPr>
          <a:xfrm>
            <a:off x="7163043" y="1654625"/>
            <a:ext cx="2435466" cy="3165691"/>
            <a:chOff x="5679434" y="2554612"/>
            <a:chExt cx="2253600" cy="2197939"/>
          </a:xfrm>
        </p:grpSpPr>
        <p:sp>
          <p:nvSpPr>
            <p:cNvPr id="93" name="Google Shape;93;p17"/>
            <p:cNvSpPr/>
            <p:nvPr/>
          </p:nvSpPr>
          <p:spPr>
            <a:xfrm rot="10800000">
              <a:off x="6760035" y="3716326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7"/>
            <p:cNvSpPr txBox="1"/>
            <p:nvPr/>
          </p:nvSpPr>
          <p:spPr>
            <a:xfrm>
              <a:off x="6433335" y="2554612"/>
              <a:ext cx="7458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Ottobre 2023</a:t>
              </a:r>
              <a:endParaRPr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5" name="Google Shape;95;p17"/>
            <p:cNvSpPr txBox="1"/>
            <p:nvPr/>
          </p:nvSpPr>
          <p:spPr>
            <a:xfrm>
              <a:off x="5679434" y="3808751"/>
              <a:ext cx="22536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 sz="1300">
                  <a:latin typeface="Alegreya Sans"/>
                  <a:ea typeface="Alegreya Sans"/>
                  <a:cs typeface="Alegreya Sans"/>
                  <a:sym typeface="Alegreya Sans"/>
                </a:rPr>
                <a:t>Convegno annuale</a:t>
              </a:r>
              <a:endParaRPr b="1" sz="13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sp>
        <p:nvSpPr>
          <p:cNvPr id="96" name="Google Shape;96;p17"/>
          <p:cNvSpPr/>
          <p:nvPr/>
        </p:nvSpPr>
        <p:spPr>
          <a:xfrm>
            <a:off x="1038845" y="2410584"/>
            <a:ext cx="3149100" cy="192300"/>
          </a:xfrm>
          <a:prstGeom prst="rect">
            <a:avLst/>
          </a:prstGeom>
          <a:solidFill>
            <a:srgbClr val="0E94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" name="Google Shape;97;p17"/>
          <p:cNvGrpSpPr/>
          <p:nvPr/>
        </p:nvGrpSpPr>
        <p:grpSpPr>
          <a:xfrm>
            <a:off x="1" y="1643840"/>
            <a:ext cx="2212209" cy="2448897"/>
            <a:chOff x="12949" y="2547121"/>
            <a:chExt cx="1958400" cy="1700268"/>
          </a:xfrm>
        </p:grpSpPr>
        <p:sp>
          <p:nvSpPr>
            <p:cNvPr id="98" name="Google Shape;98;p17"/>
            <p:cNvSpPr txBox="1"/>
            <p:nvPr/>
          </p:nvSpPr>
          <p:spPr>
            <a:xfrm>
              <a:off x="491633" y="2547121"/>
              <a:ext cx="8712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Ottobre 2022</a:t>
              </a:r>
              <a:endParaRPr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9" name="Google Shape;99;p17"/>
            <p:cNvSpPr/>
            <p:nvPr/>
          </p:nvSpPr>
          <p:spPr>
            <a:xfrm>
              <a:off x="881025" y="3748334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7"/>
            <p:cNvSpPr txBox="1"/>
            <p:nvPr/>
          </p:nvSpPr>
          <p:spPr>
            <a:xfrm>
              <a:off x="12949" y="3788090"/>
              <a:ext cx="1958400" cy="4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 sz="1300">
                  <a:latin typeface="Alegreya Sans"/>
                  <a:ea typeface="Alegreya Sans"/>
                  <a:cs typeface="Alegreya Sans"/>
                  <a:sym typeface="Alegreya Sans"/>
                </a:rPr>
                <a:t>Convegno di lancio progetto Innova-Mente</a:t>
              </a:r>
              <a:endParaRPr b="1" sz="13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sp>
        <p:nvSpPr>
          <p:cNvPr id="101" name="Google Shape;101;p17"/>
          <p:cNvSpPr/>
          <p:nvPr/>
        </p:nvSpPr>
        <p:spPr>
          <a:xfrm>
            <a:off x="4174998" y="2410584"/>
            <a:ext cx="2050200" cy="192300"/>
          </a:xfrm>
          <a:prstGeom prst="rect">
            <a:avLst/>
          </a:prstGeom>
          <a:solidFill>
            <a:srgbClr val="0856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2" name="Google Shape;102;p17"/>
          <p:cNvGrpSpPr/>
          <p:nvPr/>
        </p:nvGrpSpPr>
        <p:grpSpPr>
          <a:xfrm>
            <a:off x="3143645" y="1691635"/>
            <a:ext cx="2050224" cy="2286948"/>
            <a:chOff x="2121346" y="2580305"/>
            <a:chExt cx="1815000" cy="1587827"/>
          </a:xfrm>
        </p:grpSpPr>
        <p:sp>
          <p:nvSpPr>
            <p:cNvPr id="103" name="Google Shape;103;p17"/>
            <p:cNvSpPr txBox="1"/>
            <p:nvPr/>
          </p:nvSpPr>
          <p:spPr>
            <a:xfrm>
              <a:off x="2657291" y="2580305"/>
              <a:ext cx="7458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Maggio 2023</a:t>
              </a:r>
              <a:endParaRPr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04" name="Google Shape;104;p17"/>
            <p:cNvGrpSpPr/>
            <p:nvPr/>
          </p:nvGrpSpPr>
          <p:grpSpPr>
            <a:xfrm rot="10800000">
              <a:off x="2983994" y="3079433"/>
              <a:ext cx="92400" cy="729300"/>
              <a:chOff x="1935179" y="2246260"/>
              <a:chExt cx="92400" cy="729300"/>
            </a:xfrm>
          </p:grpSpPr>
          <p:cxnSp>
            <p:nvCxnSpPr>
              <p:cNvPr id="105" name="Google Shape;105;p17"/>
              <p:cNvCxnSpPr>
                <a:stCxn id="106" idx="0"/>
              </p:cNvCxnSpPr>
              <p:nvPr/>
            </p:nvCxnSpPr>
            <p:spPr>
              <a:xfrm flipH="1">
                <a:off x="1981527" y="2246260"/>
                <a:ext cx="1200" cy="729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07" name="Google Shape;107;p17"/>
              <p:cNvSpPr/>
              <p:nvPr/>
            </p:nvSpPr>
            <p:spPr>
              <a:xfrm>
                <a:off x="1935179" y="2246266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6" name="Google Shape;106;p17"/>
            <p:cNvSpPr txBox="1"/>
            <p:nvPr/>
          </p:nvSpPr>
          <p:spPr>
            <a:xfrm>
              <a:off x="2121346" y="3808733"/>
              <a:ext cx="1815000" cy="3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 sz="1300">
                  <a:latin typeface="Alegreya Sans"/>
                  <a:ea typeface="Alegreya Sans"/>
                  <a:cs typeface="Alegreya Sans"/>
                  <a:sym typeface="Alegreya Sans"/>
                </a:rPr>
                <a:t>Festival dei Micromondi 1</a:t>
              </a:r>
              <a:r>
                <a:rPr b="1" baseline="30000" lang="it" sz="1300">
                  <a:latin typeface="Alegreya Sans"/>
                  <a:ea typeface="Alegreya Sans"/>
                  <a:cs typeface="Alegreya Sans"/>
                  <a:sym typeface="Alegreya Sans"/>
                </a:rPr>
                <a:t>a </a:t>
              </a:r>
              <a:r>
                <a:rPr b="1" lang="it" sz="1300">
                  <a:latin typeface="Alegreya Sans"/>
                  <a:ea typeface="Alegreya Sans"/>
                  <a:cs typeface="Alegreya Sans"/>
                  <a:sym typeface="Alegreya Sans"/>
                </a:rPr>
                <a:t>edizione</a:t>
              </a:r>
              <a:endParaRPr b="1" sz="13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cxnSp>
        <p:nvCxnSpPr>
          <p:cNvPr id="108" name="Google Shape;108;p17"/>
          <p:cNvCxnSpPr/>
          <p:nvPr/>
        </p:nvCxnSpPr>
        <p:spPr>
          <a:xfrm rot="10800000">
            <a:off x="2043604" y="2278125"/>
            <a:ext cx="4500" cy="130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9" name="Google Shape;109;p17"/>
          <p:cNvSpPr/>
          <p:nvPr/>
        </p:nvSpPr>
        <p:spPr>
          <a:xfrm rot="10800000">
            <a:off x="2000355" y="2183635"/>
            <a:ext cx="104100" cy="1332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7"/>
          <p:cNvSpPr txBox="1"/>
          <p:nvPr/>
        </p:nvSpPr>
        <p:spPr>
          <a:xfrm>
            <a:off x="1432525" y="1720050"/>
            <a:ext cx="13230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latin typeface="Alegreya Sans"/>
                <a:ea typeface="Alegreya Sans"/>
                <a:cs typeface="Alegreya Sans"/>
                <a:sym typeface="Alegreya Sans"/>
              </a:rPr>
              <a:t>Incontro#1 </a:t>
            </a:r>
            <a:endParaRPr b="1" sz="1100"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latin typeface="Alegreya Sans"/>
                <a:ea typeface="Alegreya Sans"/>
                <a:cs typeface="Alegreya Sans"/>
                <a:sym typeface="Alegreya Sans"/>
              </a:rPr>
              <a:t>“I micromondi”</a:t>
            </a:r>
            <a:endParaRPr b="1" sz="11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11" name="Google Shape;111;p17"/>
          <p:cNvSpPr/>
          <p:nvPr/>
        </p:nvSpPr>
        <p:spPr>
          <a:xfrm rot="10800000">
            <a:off x="2609955" y="2717035"/>
            <a:ext cx="104100" cy="1332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2" name="Google Shape;112;p17"/>
          <p:cNvCxnSpPr/>
          <p:nvPr/>
        </p:nvCxnSpPr>
        <p:spPr>
          <a:xfrm rot="10800000">
            <a:off x="2653204" y="2582925"/>
            <a:ext cx="4500" cy="130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" name="Google Shape;113;p17"/>
          <p:cNvSpPr txBox="1"/>
          <p:nvPr/>
        </p:nvSpPr>
        <p:spPr>
          <a:xfrm>
            <a:off x="2000500" y="2777925"/>
            <a:ext cx="13230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latin typeface="Alegreya Sans"/>
                <a:ea typeface="Alegreya Sans"/>
                <a:cs typeface="Alegreya Sans"/>
                <a:sym typeface="Alegreya Sans"/>
              </a:rPr>
              <a:t>incontro#2</a:t>
            </a:r>
            <a:endParaRPr b="1" sz="1100"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latin typeface="Alegreya Sans"/>
                <a:ea typeface="Alegreya Sans"/>
                <a:cs typeface="Alegreya Sans"/>
                <a:sym typeface="Alegreya Sans"/>
              </a:rPr>
              <a:t>“Tecnologie per lo sviluppo”</a:t>
            </a:r>
            <a:endParaRPr b="1" sz="11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cxnSp>
        <p:nvCxnSpPr>
          <p:cNvPr id="114" name="Google Shape;114;p17"/>
          <p:cNvCxnSpPr/>
          <p:nvPr/>
        </p:nvCxnSpPr>
        <p:spPr>
          <a:xfrm flipH="1" rot="10800000">
            <a:off x="6225232" y="1526614"/>
            <a:ext cx="1500" cy="1050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17"/>
          <p:cNvCxnSpPr/>
          <p:nvPr/>
        </p:nvCxnSpPr>
        <p:spPr>
          <a:xfrm flipH="1" rot="10800000">
            <a:off x="1044557" y="2410639"/>
            <a:ext cx="1500" cy="1050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p17"/>
          <p:cNvCxnSpPr/>
          <p:nvPr/>
        </p:nvCxnSpPr>
        <p:spPr>
          <a:xfrm flipH="1" rot="10800000">
            <a:off x="8380032" y="2410639"/>
            <a:ext cx="1500" cy="1050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7" name="Google Shape;117;p17"/>
          <p:cNvSpPr txBox="1"/>
          <p:nvPr/>
        </p:nvSpPr>
        <p:spPr>
          <a:xfrm>
            <a:off x="311700" y="97275"/>
            <a:ext cx="467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8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1° anno Innova-Mente</a:t>
            </a:r>
            <a:endParaRPr b="1" sz="38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7875" y="556625"/>
            <a:ext cx="3058726" cy="45868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INIZIATIVE a.s 2024-2025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41" name="Google Shape;341;p44"/>
          <p:cNvSpPr txBox="1"/>
          <p:nvPr>
            <p:ph idx="1" type="body"/>
          </p:nvPr>
        </p:nvSpPr>
        <p:spPr>
          <a:xfrm>
            <a:off x="837750" y="1441725"/>
            <a:ext cx="7468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 Medium"/>
              <a:buChar char="●"/>
            </a:pPr>
            <a:r>
              <a:rPr lang="it" sz="25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Festival dei Micromondi 2025 - 3° edizione</a:t>
            </a:r>
            <a:endParaRPr sz="25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 Medium"/>
              <a:buChar char="●"/>
            </a:pPr>
            <a:r>
              <a:rPr lang="it" sz="25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Nuove proposte formative per personale docente</a:t>
            </a:r>
            <a:endParaRPr sz="25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 Medium"/>
              <a:buChar char="●"/>
            </a:pPr>
            <a:r>
              <a:rPr lang="it" sz="25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Iniziative in merito al tema Intelligenza Artificiale e Scuola</a:t>
            </a:r>
            <a:endParaRPr sz="25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 Medium"/>
              <a:buChar char="●"/>
            </a:pPr>
            <a:r>
              <a:rPr lang="it" sz="25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Rete Innova-Mente</a:t>
            </a:r>
            <a:endParaRPr sz="25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 Medium"/>
              <a:buChar char="●"/>
            </a:pPr>
            <a:r>
              <a:rPr lang="it" sz="25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Progetto Risonanza</a:t>
            </a:r>
            <a:endParaRPr sz="25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5"/>
          <p:cNvPicPr preferRelativeResize="0"/>
          <p:nvPr/>
        </p:nvPicPr>
        <p:blipFill rotWithShape="1">
          <a:blip r:embed="rId3">
            <a:alphaModFix/>
          </a:blip>
          <a:srcRect b="19335" l="52434" r="25617" t="44002"/>
          <a:stretch/>
        </p:blipFill>
        <p:spPr>
          <a:xfrm>
            <a:off x="1718463" y="2925716"/>
            <a:ext cx="846158" cy="75087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Festival dei Micromondi 2025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48" name="Google Shape;348;p45"/>
          <p:cNvSpPr txBox="1"/>
          <p:nvPr>
            <p:ph idx="1" type="body"/>
          </p:nvPr>
        </p:nvSpPr>
        <p:spPr>
          <a:xfrm>
            <a:off x="3378263" y="1619750"/>
            <a:ext cx="4824300" cy="12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it" sz="21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23 Maggio 2025</a:t>
            </a:r>
            <a:endParaRPr sz="21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it" sz="17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in caso di maltempo rimandato al </a:t>
            </a:r>
            <a:r>
              <a:rPr b="1" lang="it" sz="17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30 Maggio 2025</a:t>
            </a:r>
            <a:endParaRPr b="1" sz="17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49" name="Google Shape;349;p45"/>
          <p:cNvSpPr txBox="1"/>
          <p:nvPr>
            <p:ph idx="1" type="body"/>
          </p:nvPr>
        </p:nvSpPr>
        <p:spPr>
          <a:xfrm>
            <a:off x="1718463" y="4053400"/>
            <a:ext cx="4747800" cy="8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b="1" lang="it" sz="19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da definire</a:t>
            </a:r>
            <a:endParaRPr sz="19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50" name="Google Shape;350;p45"/>
          <p:cNvSpPr txBox="1"/>
          <p:nvPr>
            <p:ph idx="1" type="body"/>
          </p:nvPr>
        </p:nvSpPr>
        <p:spPr>
          <a:xfrm>
            <a:off x="2564613" y="3061613"/>
            <a:ext cx="2265300" cy="47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9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dalle </a:t>
            </a:r>
            <a:r>
              <a:rPr b="1" lang="it" sz="19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17:00 </a:t>
            </a:r>
            <a:r>
              <a:rPr lang="it" sz="19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in poi</a:t>
            </a:r>
            <a:endParaRPr sz="19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351" name="Google Shape;351;p45"/>
          <p:cNvPicPr preferRelativeResize="0"/>
          <p:nvPr/>
        </p:nvPicPr>
        <p:blipFill rotWithShape="1">
          <a:blip r:embed="rId4">
            <a:alphaModFix/>
          </a:blip>
          <a:srcRect b="14101" l="51812" r="25931" t="28876"/>
          <a:stretch/>
        </p:blipFill>
        <p:spPr>
          <a:xfrm>
            <a:off x="941440" y="3966625"/>
            <a:ext cx="717298" cy="97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5"/>
          <p:cNvPicPr preferRelativeResize="0"/>
          <p:nvPr/>
        </p:nvPicPr>
        <p:blipFill rotWithShape="1">
          <a:blip r:embed="rId5">
            <a:alphaModFix/>
          </a:blip>
          <a:srcRect b="32022" l="52193" r="26853" t="29945"/>
          <a:stretch/>
        </p:blipFill>
        <p:spPr>
          <a:xfrm>
            <a:off x="2481388" y="1732972"/>
            <a:ext cx="846149" cy="815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6"/>
          <p:cNvSpPr txBox="1"/>
          <p:nvPr>
            <p:ph type="title"/>
          </p:nvPr>
        </p:nvSpPr>
        <p:spPr>
          <a:xfrm>
            <a:off x="311700" y="-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Corsi di formazione </a:t>
            </a:r>
            <a:endParaRPr b="1" sz="36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nuove metodologie didattiche</a:t>
            </a:r>
            <a:endParaRPr b="1" sz="36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58" name="Google Shape;358;p46"/>
          <p:cNvSpPr txBox="1"/>
          <p:nvPr/>
        </p:nvSpPr>
        <p:spPr>
          <a:xfrm>
            <a:off x="4059725" y="1136725"/>
            <a:ext cx="5061300" cy="32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it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1°parte:</a:t>
            </a:r>
            <a:r>
              <a:rPr b="1" i="1" lang="it">
                <a:solidFill>
                  <a:srgbClr val="0E9453"/>
                </a:solidFill>
                <a:latin typeface="Alegreya Sans"/>
                <a:ea typeface="Alegreya Sans"/>
                <a:cs typeface="Alegreya Sans"/>
                <a:sym typeface="Alegreya Sans"/>
              </a:rPr>
              <a:t> </a:t>
            </a: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"Introduzione a metodologie didattiche innovative, promozione dell’apprendimento attivo e sviluppo di competenze trasversali”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it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2° parte:</a:t>
            </a:r>
            <a:r>
              <a:rPr i="1"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</a:t>
            </a: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			                                       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EAS (Episodi Apprendimento Situato)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Quadro teorico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Strategie di progettazione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PBL (Problem Based Learning)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Introduzione ai principi del PBL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Creazione di situazioni problematiche autentiche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UDA (Unità Didattiche di Apprendimento)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Struttura e progettazione delle UDA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Integrazione di contenuti e discipline trasversali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it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         </a:t>
            </a:r>
            <a:endParaRPr i="1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it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3° parte:</a:t>
            </a: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 Laboratori pratici, sperimentazione diretta delle metodologie</a:t>
            </a:r>
            <a:r>
              <a:rPr lang="it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				                                           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9933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359" name="Google Shape;35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6725"/>
            <a:ext cx="4006775" cy="400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7"/>
          <p:cNvSpPr txBox="1"/>
          <p:nvPr>
            <p:ph type="title"/>
          </p:nvPr>
        </p:nvSpPr>
        <p:spPr>
          <a:xfrm>
            <a:off x="311700" y="-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Corsi di formazione </a:t>
            </a:r>
            <a:endParaRPr b="1" sz="36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strumentazione disponibile</a:t>
            </a:r>
            <a:endParaRPr b="1" sz="36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65" name="Google Shape;365;p47"/>
          <p:cNvSpPr txBox="1"/>
          <p:nvPr/>
        </p:nvSpPr>
        <p:spPr>
          <a:xfrm>
            <a:off x="14350" y="1138075"/>
            <a:ext cx="5243100" cy="3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1</a:t>
            </a:r>
            <a:r>
              <a:rPr b="1" i="1" lang="it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° parte:</a:t>
            </a:r>
            <a:r>
              <a:rPr i="1"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Introduzione degli strumenti tecnologici disponibili a scuola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Approfondimento delle caratteristiche e delle potenzialità di ciascuno strumento, per massimizzarne l'uso educativo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2° parte:</a:t>
            </a:r>
            <a:r>
              <a:rPr i="1"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</a:t>
            </a: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	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Integrazione degli strumenti nella didattica: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○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Fornire strategie per integrare efficacemente gli strumenti nelle attività didattiche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○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Creazione di attività pratiche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3° parte:</a:t>
            </a:r>
            <a:r>
              <a:rPr i="1"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</a:t>
            </a:r>
            <a:endParaRPr i="1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Potenziamento delle capacità dei docenti di utilizzare strumenti digitali e tecnologici in modo efficace e creativo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Incoraggiamento dell’utilizzo della tecnologia per sviluppare competenze trasversali, come il pensiero critico, la collaborazione e la creatività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9933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366" name="Google Shape;36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3500" y="1073325"/>
            <a:ext cx="3940500" cy="407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2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Iniziative sul filone Intelligenza Artificiale</a:t>
            </a:r>
            <a:endParaRPr b="1" sz="42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72" name="Google Shape;372;p48"/>
          <p:cNvSpPr txBox="1"/>
          <p:nvPr/>
        </p:nvSpPr>
        <p:spPr>
          <a:xfrm>
            <a:off x="311700" y="2155800"/>
            <a:ext cx="8100900" cy="25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greya Sans Medium"/>
              <a:buChar char="●"/>
            </a:pPr>
            <a:r>
              <a:rPr lang="it" sz="24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Laboratori di educazione e intelligenza artificiale</a:t>
            </a:r>
            <a:endParaRPr sz="24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greya Sans Medium"/>
              <a:buChar char="○"/>
            </a:pPr>
            <a:r>
              <a:rPr lang="it" sz="24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ora sperimentiamo</a:t>
            </a:r>
            <a:endParaRPr sz="24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greya Sans Medium"/>
              <a:buChar char="●"/>
            </a:pPr>
            <a:r>
              <a:rPr lang="it" sz="24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Giornata di studio/convegno: "Intelligenza Artificiale per la Scuola: Esperienze sul campo"</a:t>
            </a:r>
            <a:endParaRPr sz="24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greya Sans Medium"/>
              <a:buChar char="○"/>
            </a:pPr>
            <a:r>
              <a:rPr lang="it" sz="24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iniziativa di rete</a:t>
            </a:r>
            <a:endParaRPr sz="24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greya Sans Medium"/>
              <a:buChar char="○"/>
            </a:pPr>
            <a:r>
              <a:rPr lang="it" sz="24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coinvolgimento scuole/docenti a livello nazionale </a:t>
            </a:r>
            <a:endParaRPr sz="24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2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Rete Innova-Mente</a:t>
            </a:r>
            <a:endParaRPr b="1" sz="42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78" name="Google Shape;378;p49"/>
          <p:cNvSpPr txBox="1"/>
          <p:nvPr/>
        </p:nvSpPr>
        <p:spPr>
          <a:xfrm>
            <a:off x="311700" y="1472425"/>
            <a:ext cx="8372700" cy="32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greya Sans Medium"/>
              <a:buChar char="●"/>
            </a:pPr>
            <a:r>
              <a:rPr lang="it" sz="24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Accordo di Rete Diffusa fra Scuole e Territori di Regioni diverse </a:t>
            </a:r>
            <a:endParaRPr sz="24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greya Sans Medium"/>
              <a:buChar char="○"/>
            </a:pPr>
            <a:r>
              <a:rPr lang="it" sz="24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</a:t>
            </a:r>
            <a:r>
              <a:rPr lang="it" sz="24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omunità aperta e diffusa in merito a Innovazione tecnologica, didattica ed educazione </a:t>
            </a:r>
            <a:endParaRPr sz="24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greya Sans Medium"/>
              <a:buChar char="○"/>
            </a:pPr>
            <a:r>
              <a:rPr lang="it" sz="24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nucleo scuole promotrici</a:t>
            </a:r>
            <a:endParaRPr sz="24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greya Sans Medium"/>
              <a:buChar char="●"/>
            </a:pPr>
            <a:r>
              <a:rPr lang="it" sz="24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Attività</a:t>
            </a:r>
            <a:endParaRPr sz="24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greya Sans Medium"/>
              <a:buChar char="○"/>
            </a:pPr>
            <a:r>
              <a:rPr lang="it" sz="24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promuovere scambi </a:t>
            </a:r>
            <a:endParaRPr sz="24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greya Sans Medium"/>
              <a:buChar char="○"/>
            </a:pPr>
            <a:r>
              <a:rPr lang="it" sz="24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condivisione di materiale, iniziative</a:t>
            </a:r>
            <a:endParaRPr sz="24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greya Sans Medium"/>
              <a:buChar char="○"/>
            </a:pPr>
            <a:r>
              <a:rPr lang="it" sz="24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progetti a livello nazionale ed europeo</a:t>
            </a:r>
            <a:endParaRPr sz="24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Progetto Risonanza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384" name="Google Shape;38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2000" y="1295149"/>
            <a:ext cx="2500275" cy="361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0"/>
          <p:cNvSpPr txBox="1"/>
          <p:nvPr>
            <p:ph idx="1" type="body"/>
          </p:nvPr>
        </p:nvSpPr>
        <p:spPr>
          <a:xfrm>
            <a:off x="1310225" y="1420125"/>
            <a:ext cx="482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b="1" lang="it" sz="21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12</a:t>
            </a:r>
            <a:r>
              <a:rPr b="1" lang="it" sz="21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Dicembre 2024</a:t>
            </a:r>
            <a:r>
              <a:rPr lang="it" sz="21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</a:t>
            </a:r>
            <a:r>
              <a:rPr b="1" lang="it" sz="21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ore 17:00</a:t>
            </a:r>
            <a:endParaRPr b="1" sz="21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386" name="Google Shape;386;p50"/>
          <p:cNvPicPr preferRelativeResize="0"/>
          <p:nvPr/>
        </p:nvPicPr>
        <p:blipFill rotWithShape="1">
          <a:blip r:embed="rId4">
            <a:alphaModFix/>
          </a:blip>
          <a:srcRect b="32022" l="52193" r="26853" t="29945"/>
          <a:stretch/>
        </p:blipFill>
        <p:spPr>
          <a:xfrm>
            <a:off x="406612" y="1275535"/>
            <a:ext cx="846149" cy="815944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0"/>
          <p:cNvSpPr txBox="1"/>
          <p:nvPr/>
        </p:nvSpPr>
        <p:spPr>
          <a:xfrm>
            <a:off x="311700" y="2301275"/>
            <a:ext cx="5822700" cy="23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Attività</a:t>
            </a:r>
            <a:endParaRPr sz="23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egreya Sans Medium"/>
              <a:buChar char="○"/>
            </a:pPr>
            <a:r>
              <a:rPr lang="it" sz="23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traduzione libro “Resonance”</a:t>
            </a:r>
            <a:endParaRPr sz="23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egreya Sans Medium"/>
              <a:buChar char="○"/>
            </a:pPr>
            <a:r>
              <a:rPr lang="it" sz="23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Sperimentazione nelle scuole a partire dal 2025</a:t>
            </a:r>
            <a:endParaRPr sz="23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egreya Sans Medium"/>
              <a:buChar char="○"/>
            </a:pPr>
            <a:r>
              <a:rPr lang="it" sz="23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Evento di apertura a.s 2025-2026 con la partecipazione di Hartmut Rosa</a:t>
            </a:r>
            <a:endParaRPr sz="23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1"/>
          <p:cNvSpPr/>
          <p:nvPr/>
        </p:nvSpPr>
        <p:spPr>
          <a:xfrm>
            <a:off x="0" y="4421825"/>
            <a:ext cx="9256200" cy="721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51"/>
          <p:cNvSpPr/>
          <p:nvPr/>
        </p:nvSpPr>
        <p:spPr>
          <a:xfrm>
            <a:off x="-68600" y="88700"/>
            <a:ext cx="9256200" cy="205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4" name="Google Shape;39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250" y="191675"/>
            <a:ext cx="6703498" cy="195082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1"/>
          <p:cNvSpPr txBox="1"/>
          <p:nvPr/>
        </p:nvSpPr>
        <p:spPr>
          <a:xfrm>
            <a:off x="1435300" y="2781913"/>
            <a:ext cx="64653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530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CONVEGNO ANNUALE</a:t>
            </a:r>
            <a:endParaRPr sz="530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96" name="Google Shape;396;p51"/>
          <p:cNvSpPr txBox="1"/>
          <p:nvPr/>
        </p:nvSpPr>
        <p:spPr>
          <a:xfrm>
            <a:off x="2272750" y="3782425"/>
            <a:ext cx="47904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90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Cesena Campus, 11 Ottobre 2024</a:t>
            </a:r>
            <a:endParaRPr sz="290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97" name="Google Shape;397;p51"/>
          <p:cNvSpPr txBox="1"/>
          <p:nvPr/>
        </p:nvSpPr>
        <p:spPr>
          <a:xfrm>
            <a:off x="2771250" y="2142500"/>
            <a:ext cx="3601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90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www.innova-mente.org</a:t>
            </a:r>
            <a:endParaRPr sz="290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398" name="Google Shape;39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4089" y="4416750"/>
            <a:ext cx="6527736" cy="63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/>
        </p:nvSpPr>
        <p:spPr>
          <a:xfrm>
            <a:off x="5661168" y="959936"/>
            <a:ext cx="2435400" cy="13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300">
                <a:latin typeface="Alegreya Sans"/>
                <a:ea typeface="Alegreya Sans"/>
                <a:cs typeface="Alegreya Sans"/>
                <a:sym typeface="Alegreya Sans"/>
              </a:rPr>
              <a:t>Incontro per le scuole secondarie di 2° </a:t>
            </a:r>
            <a:r>
              <a:rPr b="1" i="1" lang="it" sz="1300">
                <a:latin typeface="Alegreya Sans"/>
                <a:ea typeface="Alegreya Sans"/>
                <a:cs typeface="Alegreya Sans"/>
                <a:sym typeface="Alegreya Sans"/>
              </a:rPr>
              <a:t>“AI  a scuola”</a:t>
            </a:r>
            <a:endParaRPr b="1" i="1" sz="1300"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i="1" sz="13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23" name="Google Shape;123;p18"/>
          <p:cNvSpPr/>
          <p:nvPr/>
        </p:nvSpPr>
        <p:spPr>
          <a:xfrm>
            <a:off x="6148998" y="2408946"/>
            <a:ext cx="2212200" cy="192300"/>
          </a:xfrm>
          <a:prstGeom prst="rect">
            <a:avLst/>
          </a:prstGeom>
          <a:solidFill>
            <a:srgbClr val="0E94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8"/>
          <p:cNvSpPr/>
          <p:nvPr/>
        </p:nvSpPr>
        <p:spPr>
          <a:xfrm>
            <a:off x="8306100" y="2410575"/>
            <a:ext cx="842400" cy="192300"/>
          </a:xfrm>
          <a:prstGeom prst="rect">
            <a:avLst/>
          </a:prstGeom>
          <a:solidFill>
            <a:srgbClr val="0856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5" name="Google Shape;125;p18"/>
          <p:cNvGrpSpPr/>
          <p:nvPr/>
        </p:nvGrpSpPr>
        <p:grpSpPr>
          <a:xfrm>
            <a:off x="6829848" y="1526467"/>
            <a:ext cx="2469632" cy="3428413"/>
            <a:chOff x="5653160" y="2465632"/>
            <a:chExt cx="2285215" cy="2380347"/>
          </a:xfrm>
        </p:grpSpPr>
        <p:sp>
          <p:nvSpPr>
            <p:cNvPr id="126" name="Google Shape;126;p18"/>
            <p:cNvSpPr/>
            <p:nvPr/>
          </p:nvSpPr>
          <p:spPr>
            <a:xfrm rot="10800000">
              <a:off x="5653160" y="2465632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8"/>
            <p:cNvSpPr txBox="1"/>
            <p:nvPr/>
          </p:nvSpPr>
          <p:spPr>
            <a:xfrm>
              <a:off x="6183490" y="2585708"/>
              <a:ext cx="15504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Giugno-Settembre 2024</a:t>
              </a:r>
              <a:endParaRPr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8" name="Google Shape;128;p18"/>
            <p:cNvSpPr txBox="1"/>
            <p:nvPr/>
          </p:nvSpPr>
          <p:spPr>
            <a:xfrm>
              <a:off x="6041175" y="3902179"/>
              <a:ext cx="18972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 sz="1300">
                  <a:latin typeface="Alegreya Sans"/>
                  <a:ea typeface="Alegreya Sans"/>
                  <a:cs typeface="Alegreya Sans"/>
                  <a:sym typeface="Alegreya Sans"/>
                </a:rPr>
                <a:t>Percorsi PNRR D.M. 65 presso scuole primarie e scuole secondarie di 1°</a:t>
              </a:r>
              <a:endParaRPr b="1" sz="13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sp>
        <p:nvSpPr>
          <p:cNvPr id="129" name="Google Shape;129;p18"/>
          <p:cNvSpPr/>
          <p:nvPr/>
        </p:nvSpPr>
        <p:spPr>
          <a:xfrm>
            <a:off x="1038845" y="2410584"/>
            <a:ext cx="3149100" cy="192300"/>
          </a:xfrm>
          <a:prstGeom prst="rect">
            <a:avLst/>
          </a:prstGeom>
          <a:solidFill>
            <a:srgbClr val="0E94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0" name="Google Shape;130;p18"/>
          <p:cNvGrpSpPr/>
          <p:nvPr/>
        </p:nvGrpSpPr>
        <p:grpSpPr>
          <a:xfrm>
            <a:off x="1" y="1825525"/>
            <a:ext cx="2212209" cy="2267211"/>
            <a:chOff x="12949" y="2673265"/>
            <a:chExt cx="1958400" cy="1574124"/>
          </a:xfrm>
        </p:grpSpPr>
        <p:sp>
          <p:nvSpPr>
            <p:cNvPr id="131" name="Google Shape;131;p18"/>
            <p:cNvSpPr txBox="1"/>
            <p:nvPr/>
          </p:nvSpPr>
          <p:spPr>
            <a:xfrm>
              <a:off x="438829" y="2673265"/>
              <a:ext cx="9990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Novembre 2023</a:t>
              </a:r>
              <a:endParaRPr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" name="Google Shape;132;p18"/>
            <p:cNvSpPr/>
            <p:nvPr/>
          </p:nvSpPr>
          <p:spPr>
            <a:xfrm>
              <a:off x="881025" y="3748334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8"/>
            <p:cNvSpPr txBox="1"/>
            <p:nvPr/>
          </p:nvSpPr>
          <p:spPr>
            <a:xfrm>
              <a:off x="12949" y="3788090"/>
              <a:ext cx="1958400" cy="4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 sz="1300">
                  <a:latin typeface="Alegreya Sans"/>
                  <a:ea typeface="Alegreya Sans"/>
                  <a:cs typeface="Alegreya Sans"/>
                  <a:sym typeface="Alegreya Sans"/>
                </a:rPr>
                <a:t>Finalizzazione e pubblicazione del </a:t>
              </a:r>
              <a:r>
                <a:rPr b="1" i="1" lang="it" sz="1300">
                  <a:latin typeface="Alegreya Sans"/>
                  <a:ea typeface="Alegreya Sans"/>
                  <a:cs typeface="Alegreya Sans"/>
                  <a:sym typeface="Alegreya Sans"/>
                </a:rPr>
                <a:t>“1° Quaderno Innova-Mente”</a:t>
              </a:r>
              <a:endParaRPr b="1" i="1" sz="13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sp>
        <p:nvSpPr>
          <p:cNvPr id="134" name="Google Shape;134;p18"/>
          <p:cNvSpPr/>
          <p:nvPr/>
        </p:nvSpPr>
        <p:spPr>
          <a:xfrm>
            <a:off x="4098798" y="2410584"/>
            <a:ext cx="2050200" cy="192300"/>
          </a:xfrm>
          <a:prstGeom prst="rect">
            <a:avLst/>
          </a:prstGeom>
          <a:solidFill>
            <a:srgbClr val="0856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5" name="Google Shape;135;p18"/>
          <p:cNvCxnSpPr/>
          <p:nvPr/>
        </p:nvCxnSpPr>
        <p:spPr>
          <a:xfrm rot="10800000">
            <a:off x="2272204" y="2278125"/>
            <a:ext cx="4500" cy="130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6" name="Google Shape;136;p18"/>
          <p:cNvSpPr/>
          <p:nvPr/>
        </p:nvSpPr>
        <p:spPr>
          <a:xfrm rot="10800000">
            <a:off x="2228955" y="2183635"/>
            <a:ext cx="104100" cy="1332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7" name="Google Shape;137;p18"/>
          <p:cNvCxnSpPr/>
          <p:nvPr/>
        </p:nvCxnSpPr>
        <p:spPr>
          <a:xfrm rot="10800000">
            <a:off x="4651600" y="1623675"/>
            <a:ext cx="0" cy="783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8" name="Google Shape;138;p18"/>
          <p:cNvCxnSpPr/>
          <p:nvPr/>
        </p:nvCxnSpPr>
        <p:spPr>
          <a:xfrm flipH="1" rot="10800000">
            <a:off x="1044557" y="2410639"/>
            <a:ext cx="1500" cy="1050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9" name="Google Shape;139;p18"/>
          <p:cNvCxnSpPr/>
          <p:nvPr/>
        </p:nvCxnSpPr>
        <p:spPr>
          <a:xfrm flipH="1" rot="10800000">
            <a:off x="6877968" y="1526486"/>
            <a:ext cx="1800" cy="880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40" name="Google Shape;140;p18"/>
          <p:cNvGrpSpPr/>
          <p:nvPr/>
        </p:nvGrpSpPr>
        <p:grpSpPr>
          <a:xfrm>
            <a:off x="3626483" y="934676"/>
            <a:ext cx="2208405" cy="2718638"/>
            <a:chOff x="2035951" y="2024348"/>
            <a:chExt cx="1955033" cy="1887549"/>
          </a:xfrm>
        </p:grpSpPr>
        <p:grpSp>
          <p:nvGrpSpPr>
            <p:cNvPr id="141" name="Google Shape;141;p18"/>
            <p:cNvGrpSpPr/>
            <p:nvPr/>
          </p:nvGrpSpPr>
          <p:grpSpPr>
            <a:xfrm rot="10800000">
              <a:off x="2897249" y="2410314"/>
              <a:ext cx="1093735" cy="1501583"/>
              <a:chOff x="1020590" y="2143095"/>
              <a:chExt cx="1093735" cy="1501583"/>
            </a:xfrm>
          </p:grpSpPr>
          <p:cxnSp>
            <p:nvCxnSpPr>
              <p:cNvPr id="142" name="Google Shape;142;p18"/>
              <p:cNvCxnSpPr/>
              <p:nvPr/>
            </p:nvCxnSpPr>
            <p:spPr>
              <a:xfrm flipH="1">
                <a:off x="1020590" y="2143095"/>
                <a:ext cx="1200" cy="729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43" name="Google Shape;143;p18"/>
              <p:cNvSpPr/>
              <p:nvPr/>
            </p:nvSpPr>
            <p:spPr>
              <a:xfrm>
                <a:off x="2021924" y="3552279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4" name="Google Shape;144;p18"/>
            <p:cNvSpPr txBox="1"/>
            <p:nvPr/>
          </p:nvSpPr>
          <p:spPr>
            <a:xfrm>
              <a:off x="2035951" y="2024348"/>
              <a:ext cx="1815000" cy="3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 sz="1300">
                  <a:latin typeface="Alegreya Sans"/>
                  <a:ea typeface="Alegreya Sans"/>
                  <a:cs typeface="Alegreya Sans"/>
                  <a:sym typeface="Alegreya Sans"/>
                </a:rPr>
                <a:t>Formazione al personale docente </a:t>
              </a:r>
              <a:r>
                <a:rPr b="1" i="1" lang="it" sz="1300">
                  <a:latin typeface="Alegreya Sans"/>
                  <a:ea typeface="Alegreya Sans"/>
                  <a:cs typeface="Alegreya Sans"/>
                  <a:sym typeface="Alegreya Sans"/>
                </a:rPr>
                <a:t>“Coding e didattica”</a:t>
              </a:r>
              <a:endParaRPr b="1" i="1" sz="13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sp>
        <p:nvSpPr>
          <p:cNvPr id="145" name="Google Shape;145;p18"/>
          <p:cNvSpPr txBox="1"/>
          <p:nvPr/>
        </p:nvSpPr>
        <p:spPr>
          <a:xfrm>
            <a:off x="276250" y="29975"/>
            <a:ext cx="467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8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2° anno Innova-Mente</a:t>
            </a:r>
            <a:endParaRPr b="1" sz="38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1716699" y="2602875"/>
            <a:ext cx="11286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it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Dicembre 2023</a:t>
            </a:r>
            <a:endParaRPr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1365300" y="959925"/>
            <a:ext cx="18183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it" sz="1300">
                <a:latin typeface="Alegreya Sans"/>
                <a:ea typeface="Alegreya Sans"/>
                <a:cs typeface="Alegreya Sans"/>
                <a:sym typeface="Alegreya Sans"/>
              </a:rPr>
              <a:t>Corsi di formazione al personale docente </a:t>
            </a:r>
            <a:r>
              <a:rPr b="1" i="1" lang="it" sz="1300">
                <a:latin typeface="Alegreya Sans"/>
                <a:ea typeface="Alegreya Sans"/>
                <a:cs typeface="Alegreya Sans"/>
                <a:sym typeface="Alegreya Sans"/>
              </a:rPr>
              <a:t>“Inquadramento concettuale e metodologico”</a:t>
            </a:r>
            <a:endParaRPr b="1" i="1" sz="13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grpSp>
        <p:nvGrpSpPr>
          <p:cNvPr id="148" name="Google Shape;148;p18"/>
          <p:cNvGrpSpPr/>
          <p:nvPr/>
        </p:nvGrpSpPr>
        <p:grpSpPr>
          <a:xfrm rot="10800000">
            <a:off x="3363384" y="2602904"/>
            <a:ext cx="104375" cy="1050411"/>
            <a:chOff x="1935179" y="2246260"/>
            <a:chExt cx="92400" cy="729300"/>
          </a:xfrm>
        </p:grpSpPr>
        <p:cxnSp>
          <p:nvCxnSpPr>
            <p:cNvPr id="149" name="Google Shape;149;p18"/>
            <p:cNvCxnSpPr/>
            <p:nvPr/>
          </p:nvCxnSpPr>
          <p:spPr>
            <a:xfrm flipH="1">
              <a:off x="1981527" y="2246260"/>
              <a:ext cx="1200" cy="7293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50" name="Google Shape;150;p18"/>
            <p:cNvSpPr/>
            <p:nvPr/>
          </p:nvSpPr>
          <p:spPr>
            <a:xfrm>
              <a:off x="1935179" y="2246266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1" name="Google Shape;151;p18"/>
          <p:cNvSpPr txBox="1"/>
          <p:nvPr/>
        </p:nvSpPr>
        <p:spPr>
          <a:xfrm>
            <a:off x="2994361" y="1784335"/>
            <a:ext cx="8424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it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Gennaio 2024</a:t>
            </a:r>
            <a:endParaRPr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18"/>
          <p:cNvSpPr txBox="1"/>
          <p:nvPr/>
        </p:nvSpPr>
        <p:spPr>
          <a:xfrm>
            <a:off x="2309463" y="3748082"/>
            <a:ext cx="22122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it" sz="1300">
                <a:latin typeface="Alegreya Sans"/>
                <a:ea typeface="Alegreya Sans"/>
                <a:cs typeface="Alegreya Sans"/>
                <a:sym typeface="Alegreya Sans"/>
              </a:rPr>
              <a:t>Inizio attività di coding e pensiero computazionale nelle scuole</a:t>
            </a:r>
            <a:endParaRPr b="1" i="1" sz="13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grpSp>
        <p:nvGrpSpPr>
          <p:cNvPr id="153" name="Google Shape;153;p18"/>
          <p:cNvGrpSpPr/>
          <p:nvPr/>
        </p:nvGrpSpPr>
        <p:grpSpPr>
          <a:xfrm>
            <a:off x="4758437" y="1748000"/>
            <a:ext cx="2158666" cy="2572597"/>
            <a:chOff x="3685783" y="2619435"/>
            <a:chExt cx="1911000" cy="1786153"/>
          </a:xfrm>
        </p:grpSpPr>
        <p:sp>
          <p:nvSpPr>
            <p:cNvPr id="154" name="Google Shape;154;p18"/>
            <p:cNvSpPr/>
            <p:nvPr/>
          </p:nvSpPr>
          <p:spPr>
            <a:xfrm>
              <a:off x="4595077" y="3849898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8"/>
            <p:cNvSpPr txBox="1"/>
            <p:nvPr/>
          </p:nvSpPr>
          <p:spPr>
            <a:xfrm>
              <a:off x="4153327" y="2619435"/>
              <a:ext cx="9759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Maggio 2024</a:t>
              </a:r>
              <a:endParaRPr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t/>
              </a:r>
              <a:endParaRPr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6" name="Google Shape;156;p18"/>
            <p:cNvSpPr txBox="1"/>
            <p:nvPr/>
          </p:nvSpPr>
          <p:spPr>
            <a:xfrm>
              <a:off x="3685783" y="4008088"/>
              <a:ext cx="1911000" cy="39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 sz="1300">
                  <a:solidFill>
                    <a:schemeClr val="dk1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Festival dei Micromondi 2</a:t>
              </a:r>
              <a:r>
                <a:rPr b="1" baseline="30000" lang="it" sz="1300">
                  <a:solidFill>
                    <a:schemeClr val="dk1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a </a:t>
              </a:r>
              <a:r>
                <a:rPr b="1" lang="it" sz="1300">
                  <a:solidFill>
                    <a:schemeClr val="dk1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edizione</a:t>
              </a:r>
              <a:endParaRPr b="1" sz="13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sp>
        <p:nvSpPr>
          <p:cNvPr id="157" name="Google Shape;157;p18"/>
          <p:cNvSpPr txBox="1"/>
          <p:nvPr/>
        </p:nvSpPr>
        <p:spPr>
          <a:xfrm>
            <a:off x="4017250" y="2668350"/>
            <a:ext cx="1268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it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Marzo-Aprile 2024</a:t>
            </a:r>
            <a:endParaRPr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18"/>
          <p:cNvSpPr txBox="1"/>
          <p:nvPr/>
        </p:nvSpPr>
        <p:spPr>
          <a:xfrm>
            <a:off x="6475820" y="2602888"/>
            <a:ext cx="8061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it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Maggio 2024</a:t>
            </a:r>
            <a:endParaRPr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9" name="Google Shape;159;p18"/>
          <p:cNvCxnSpPr/>
          <p:nvPr/>
        </p:nvCxnSpPr>
        <p:spPr>
          <a:xfrm flipH="1" rot="10800000">
            <a:off x="8306099" y="2410639"/>
            <a:ext cx="1500" cy="1050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0" name="Google Shape;160;p18"/>
          <p:cNvSpPr/>
          <p:nvPr/>
        </p:nvSpPr>
        <p:spPr>
          <a:xfrm rot="10800000">
            <a:off x="8254660" y="3410855"/>
            <a:ext cx="104400" cy="1332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/>
          <p:nvPr/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1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Corsi di formazione </a:t>
            </a:r>
            <a:endParaRPr b="1" sz="41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66" name="Google Shape;166;p19"/>
          <p:cNvSpPr txBox="1"/>
          <p:nvPr/>
        </p:nvSpPr>
        <p:spPr>
          <a:xfrm>
            <a:off x="162900" y="1131175"/>
            <a:ext cx="4576800" cy="3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1°parte:</a:t>
            </a:r>
            <a:r>
              <a:rPr b="1" i="1" lang="it">
                <a:solidFill>
                  <a:srgbClr val="0E9453"/>
                </a:solidFill>
                <a:latin typeface="Alegreya Sans"/>
                <a:ea typeface="Alegreya Sans"/>
                <a:cs typeface="Alegreya Sans"/>
                <a:sym typeface="Alegreya Sans"/>
              </a:rPr>
              <a:t> </a:t>
            </a:r>
            <a:r>
              <a:rPr lang="it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"Le Tecnologie nel Contesto di Ambienti e Processi di Apprendimento - Quadro di Riferimento"	    </a:t>
            </a:r>
            <a:endParaRPr sz="700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                 	</a:t>
            </a:r>
            <a:r>
              <a:rPr b="1" i="1" lang="it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      </a:t>
            </a:r>
            <a:endParaRPr b="1" i="1">
              <a:solidFill>
                <a:srgbClr val="000000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it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2° parte:</a:t>
            </a:r>
            <a:r>
              <a:rPr i="1" lang="it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</a:t>
            </a:r>
            <a:r>
              <a:rPr lang="it" u="sng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Componibile</a:t>
            </a:r>
            <a:r>
              <a:rPr lang="it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				                                       </a:t>
            </a:r>
            <a:endParaRPr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Modulo Coding base </a:t>
            </a:r>
            <a:endParaRPr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Coding e didattica della matematica</a:t>
            </a:r>
            <a:endParaRPr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Coding umanistico (italiano-storia-geografia)</a:t>
            </a:r>
            <a:endParaRPr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Coding, scienze e tecnologie</a:t>
            </a:r>
            <a:endParaRPr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Coding arte e musica</a:t>
            </a:r>
            <a:endParaRPr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Coding lingue straniere</a:t>
            </a:r>
            <a:endParaRPr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Modulo robotica educativa</a:t>
            </a:r>
            <a:endParaRPr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Laboratori di sperimentazione “educazione e intelligenza artificiale”</a:t>
            </a:r>
            <a:endParaRPr sz="700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          </a:t>
            </a:r>
            <a:endParaRPr i="1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3° parte:</a:t>
            </a:r>
            <a:r>
              <a:rPr lang="it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Ricerca-azione in aula con il supporto del</a:t>
            </a:r>
            <a:endParaRPr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team Innova-Mente </a:t>
            </a:r>
            <a:r>
              <a:rPr lang="it" sz="11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				                                           </a:t>
            </a:r>
            <a:endParaRPr sz="11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9"/>
          <p:cNvSpPr txBox="1"/>
          <p:nvPr/>
        </p:nvSpPr>
        <p:spPr>
          <a:xfrm>
            <a:off x="3141600" y="1365550"/>
            <a:ext cx="8238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legreya Sans"/>
                <a:ea typeface="Alegreya Sans"/>
                <a:cs typeface="Alegreya Sans"/>
                <a:sym typeface="Alegreya Sans"/>
              </a:rPr>
              <a:t>6 ore</a:t>
            </a:r>
            <a:endParaRPr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68" name="Google Shape;168;p19"/>
          <p:cNvSpPr txBox="1"/>
          <p:nvPr/>
        </p:nvSpPr>
        <p:spPr>
          <a:xfrm>
            <a:off x="1795925" y="1859900"/>
            <a:ext cx="8238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legreya Sans"/>
                <a:ea typeface="Alegreya Sans"/>
                <a:cs typeface="Alegreya Sans"/>
                <a:sym typeface="Alegreya Sans"/>
              </a:rPr>
              <a:t>6 ore</a:t>
            </a:r>
            <a:endParaRPr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69" name="Google Shape;169;p19"/>
          <p:cNvSpPr txBox="1"/>
          <p:nvPr/>
        </p:nvSpPr>
        <p:spPr>
          <a:xfrm>
            <a:off x="1683800" y="4792825"/>
            <a:ext cx="8238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legreya Sans"/>
                <a:ea typeface="Alegreya Sans"/>
                <a:cs typeface="Alegreya Sans"/>
                <a:sym typeface="Alegreya Sans"/>
              </a:rPr>
              <a:t>13 ore</a:t>
            </a:r>
            <a:endParaRPr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70" name="Google Shape;170;p19"/>
          <p:cNvSpPr txBox="1"/>
          <p:nvPr/>
        </p:nvSpPr>
        <p:spPr>
          <a:xfrm>
            <a:off x="162900" y="558475"/>
            <a:ext cx="245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33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Proposta</a:t>
            </a:r>
            <a:endParaRPr b="1" i="1" sz="33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cxnSp>
        <p:nvCxnSpPr>
          <p:cNvPr id="171" name="Google Shape;171;p19"/>
          <p:cNvCxnSpPr/>
          <p:nvPr/>
        </p:nvCxnSpPr>
        <p:spPr>
          <a:xfrm>
            <a:off x="4739700" y="755075"/>
            <a:ext cx="30000" cy="431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2" name="Google Shape;172;p19"/>
          <p:cNvSpPr txBox="1"/>
          <p:nvPr/>
        </p:nvSpPr>
        <p:spPr>
          <a:xfrm>
            <a:off x="6550300" y="633550"/>
            <a:ext cx="245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33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Adesione</a:t>
            </a:r>
            <a:endParaRPr b="1" i="1" sz="33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73" name="Google Shape;173;p19"/>
          <p:cNvSpPr txBox="1"/>
          <p:nvPr/>
        </p:nvSpPr>
        <p:spPr>
          <a:xfrm>
            <a:off x="4996600" y="1131175"/>
            <a:ext cx="4012800" cy="3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1° parte:</a:t>
            </a:r>
            <a:r>
              <a:rPr b="1" i="1" lang="it">
                <a:solidFill>
                  <a:srgbClr val="0E9453"/>
                </a:solidFill>
                <a:latin typeface="Alegreya Sans"/>
                <a:ea typeface="Alegreya Sans"/>
                <a:cs typeface="Alegreya Sans"/>
                <a:sym typeface="Alegreya Sans"/>
              </a:rPr>
              <a:t> </a:t>
            </a:r>
            <a:r>
              <a:rPr lang="it">
                <a:latin typeface="Alegreya Sans Medium"/>
                <a:ea typeface="Alegreya Sans Medium"/>
                <a:cs typeface="Alegreya Sans Medium"/>
                <a:sym typeface="Alegreya Sans Medium"/>
              </a:rPr>
              <a:t> 66 partecipanti</a:t>
            </a:r>
            <a:endParaRPr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2° parte:</a:t>
            </a:r>
            <a:r>
              <a:rPr i="1" lang="it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</a:t>
            </a:r>
            <a:endParaRPr u="sng"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greya Sans Medium"/>
              <a:buChar char="-"/>
            </a:pPr>
            <a:r>
              <a:rPr lang="it">
                <a:latin typeface="Alegreya Sans Medium"/>
                <a:ea typeface="Alegreya Sans Medium"/>
                <a:cs typeface="Alegreya Sans Medium"/>
                <a:sym typeface="Alegreya Sans Medium"/>
              </a:rPr>
              <a:t>Modulo Coding Base </a:t>
            </a:r>
            <a:endParaRPr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greya Sans Medium"/>
              <a:buChar char="-"/>
            </a:pPr>
            <a:r>
              <a:rPr lang="it">
                <a:latin typeface="Alegreya Sans Medium"/>
                <a:ea typeface="Alegreya Sans Medium"/>
                <a:cs typeface="Alegreya Sans Medium"/>
                <a:sym typeface="Alegreya Sans Medium"/>
              </a:rPr>
              <a:t> </a:t>
            </a:r>
            <a:r>
              <a:rPr b="1" lang="it">
                <a:latin typeface="Alegreya Sans"/>
                <a:ea typeface="Alegreya Sans"/>
                <a:cs typeface="Alegreya Sans"/>
                <a:sym typeface="Alegreya Sans"/>
              </a:rPr>
              <a:t>16 partecipanti </a:t>
            </a:r>
            <a:r>
              <a:rPr lang="it">
                <a:latin typeface="Alegreya Sans Medium"/>
                <a:ea typeface="Alegreya Sans Medium"/>
                <a:cs typeface="Alegreya Sans Medium"/>
                <a:sym typeface="Alegreya Sans Medium"/>
              </a:rPr>
              <a:t>(Liceo Monti)</a:t>
            </a:r>
            <a:endParaRPr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greya Sans Medium"/>
              <a:buChar char="-"/>
            </a:pPr>
            <a:r>
              <a:rPr lang="it">
                <a:latin typeface="Alegreya Sans Medium"/>
                <a:ea typeface="Alegreya Sans Medium"/>
                <a:cs typeface="Alegreya Sans Medium"/>
                <a:sym typeface="Alegreya Sans Medium"/>
              </a:rPr>
              <a:t>Coding e didattica della matematica </a:t>
            </a:r>
            <a:endParaRPr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greya Sans Medium"/>
              <a:buChar char="-"/>
            </a:pPr>
            <a:r>
              <a:rPr b="1" lang="it">
                <a:latin typeface="Alegreya Sans"/>
                <a:ea typeface="Alegreya Sans"/>
                <a:cs typeface="Alegreya Sans"/>
                <a:sym typeface="Alegreya Sans"/>
              </a:rPr>
              <a:t>27 partecipanti </a:t>
            </a:r>
            <a:r>
              <a:rPr lang="it">
                <a:latin typeface="Alegreya Sans Medium"/>
                <a:ea typeface="Alegreya Sans Medium"/>
                <a:cs typeface="Alegreya Sans Medium"/>
                <a:sym typeface="Alegreya Sans Medium"/>
              </a:rPr>
              <a:t>(DD2+DD3+DD4+DD5)</a:t>
            </a:r>
            <a:endParaRPr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greya Sans Medium"/>
              <a:buChar char="-"/>
            </a:pPr>
            <a:r>
              <a:rPr lang="it">
                <a:latin typeface="Alegreya Sans Medium"/>
                <a:ea typeface="Alegreya Sans Medium"/>
                <a:cs typeface="Alegreya Sans Medium"/>
                <a:sym typeface="Alegreya Sans Medium"/>
              </a:rPr>
              <a:t>Coding umanistico</a:t>
            </a:r>
            <a:endParaRPr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egreya Sans Medium"/>
              <a:buChar char="-"/>
            </a:pPr>
            <a:r>
              <a:rPr b="1" lang="it">
                <a:latin typeface="Alegreya Sans"/>
                <a:ea typeface="Alegreya Sans"/>
                <a:cs typeface="Alegreya Sans"/>
                <a:sym typeface="Alegreya Sans"/>
              </a:rPr>
              <a:t>24 partecipanti</a:t>
            </a:r>
            <a:r>
              <a:rPr lang="it">
                <a:latin typeface="Alegreya Sans Medium"/>
                <a:ea typeface="Alegreya Sans Medium"/>
                <a:cs typeface="Alegreya Sans Medium"/>
                <a:sym typeface="Alegreya Sans Medium"/>
              </a:rPr>
              <a:t> (DD2+DD3+DD4+DD5)</a:t>
            </a:r>
            <a:endParaRPr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egreya Sans Medium"/>
              <a:buChar char="-"/>
            </a:pPr>
            <a:r>
              <a:rPr lang="it">
                <a:latin typeface="Alegreya Sans Medium"/>
                <a:ea typeface="Alegreya Sans Medium"/>
                <a:cs typeface="Alegreya Sans Medium"/>
                <a:sym typeface="Alegreya Sans Medium"/>
              </a:rPr>
              <a:t>Coding e STEAM</a:t>
            </a:r>
            <a:endParaRPr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egreya Sans Medium"/>
              <a:buChar char="-"/>
            </a:pPr>
            <a:r>
              <a:rPr b="1" lang="it">
                <a:latin typeface="Alegreya Sans"/>
                <a:ea typeface="Alegreya Sans"/>
                <a:cs typeface="Alegreya Sans"/>
                <a:sym typeface="Alegreya Sans"/>
              </a:rPr>
              <a:t>9 partecipanti</a:t>
            </a:r>
            <a:r>
              <a:rPr lang="it">
                <a:latin typeface="Alegreya Sans Medium"/>
                <a:ea typeface="Alegreya Sans Medium"/>
                <a:cs typeface="Alegreya Sans Medium"/>
                <a:sym typeface="Alegreya Sans Medium"/>
              </a:rPr>
              <a:t> (DD2)</a:t>
            </a:r>
            <a:endParaRPr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egreya Sans Medium"/>
              <a:buChar char="-"/>
            </a:pPr>
            <a:r>
              <a:rPr lang="it">
                <a:latin typeface="Alegreya Sans Medium"/>
                <a:ea typeface="Alegreya Sans Medium"/>
                <a:cs typeface="Alegreya Sans Medium"/>
                <a:sym typeface="Alegreya Sans Medium"/>
              </a:rPr>
              <a:t>Coding e robotica</a:t>
            </a:r>
            <a:endParaRPr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egreya Sans Medium"/>
              <a:buChar char="-"/>
            </a:pPr>
            <a:r>
              <a:rPr b="1" lang="it">
                <a:latin typeface="Alegreya Sans"/>
                <a:ea typeface="Alegreya Sans"/>
                <a:cs typeface="Alegreya Sans"/>
                <a:sym typeface="Alegreya Sans"/>
              </a:rPr>
              <a:t>10 partecipanti</a:t>
            </a:r>
            <a:r>
              <a:rPr lang="it">
                <a:latin typeface="Alegreya Sans Medium"/>
                <a:ea typeface="Alegreya Sans Medium"/>
                <a:cs typeface="Alegreya Sans Medium"/>
                <a:sym typeface="Alegreya Sans Medium"/>
              </a:rPr>
              <a:t> (Liceo Monti)</a:t>
            </a:r>
            <a:endParaRPr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3° parte:</a:t>
            </a:r>
            <a:r>
              <a:rPr lang="it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</a:t>
            </a:r>
            <a:r>
              <a:rPr b="1" lang="it">
                <a:latin typeface="Alegreya Sans"/>
                <a:ea typeface="Alegreya Sans"/>
                <a:cs typeface="Alegreya Sans"/>
                <a:sym typeface="Alegreya Sans"/>
              </a:rPr>
              <a:t>50 classi partecipanti </a:t>
            </a:r>
            <a:r>
              <a:rPr lang="it">
                <a:latin typeface="Alegreya Sans Medium"/>
                <a:ea typeface="Alegreya Sans Medium"/>
                <a:cs typeface="Alegreya Sans Medium"/>
                <a:sym typeface="Alegreya Sans Medium"/>
              </a:rPr>
              <a:t>per un totale di </a:t>
            </a:r>
            <a:r>
              <a:rPr b="1" lang="it">
                <a:latin typeface="Alegreya Sans"/>
                <a:ea typeface="Alegreya Sans"/>
                <a:cs typeface="Alegreya Sans"/>
                <a:sym typeface="Alegreya Sans"/>
              </a:rPr>
              <a:t>650 ore </a:t>
            </a:r>
            <a:r>
              <a:rPr lang="it">
                <a:latin typeface="Alegreya Sans Medium"/>
                <a:ea typeface="Alegreya Sans Medium"/>
                <a:cs typeface="Alegreya Sans Medium"/>
                <a:sym typeface="Alegreya Sans Medium"/>
              </a:rPr>
              <a:t>di ricerca-azione</a:t>
            </a:r>
            <a:r>
              <a:rPr lang="it" sz="11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			                                           </a:t>
            </a:r>
            <a:endParaRPr sz="11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/>
          <p:nvPr/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1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PNRR D.M. 65</a:t>
            </a:r>
            <a:endParaRPr b="1" sz="41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79" name="Google Shape;179;p20"/>
          <p:cNvSpPr txBox="1"/>
          <p:nvPr/>
        </p:nvSpPr>
        <p:spPr>
          <a:xfrm>
            <a:off x="4946550" y="718675"/>
            <a:ext cx="3082200" cy="3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7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Formatori:</a:t>
            </a:r>
            <a:endParaRPr b="1" sz="17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Ylenia Battistini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Angela Speranza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Marica Romano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Alice Alfonsi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Anna Vitali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Manuel Buizo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Luca Rubboli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Andrea La Rosa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Enrico Gnagnarella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Fabio Notaro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Andrea Bedei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Luca Pasini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Gianmaria Casamenti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Luigi Borriello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Federico Bravetti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Matteo Violani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graphicFrame>
        <p:nvGraphicFramePr>
          <p:cNvPr id="180" name="Google Shape;180;p20"/>
          <p:cNvGraphicFramePr/>
          <p:nvPr/>
        </p:nvGraphicFramePr>
        <p:xfrm>
          <a:off x="523350" y="7186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{D4697581-26CB-43D0-A630-70B8D3F31FB3}</a:tableStyleId>
              </a:tblPr>
              <a:tblGrid>
                <a:gridCol w="1701100"/>
                <a:gridCol w="2347550"/>
              </a:tblGrid>
              <a:tr h="404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>
                          <a:latin typeface="Alegreya Sans"/>
                          <a:ea typeface="Alegreya Sans"/>
                          <a:cs typeface="Alegreya Sans"/>
                          <a:sym typeface="Alegreya Sans"/>
                        </a:rPr>
                        <a:t>Istituto</a:t>
                      </a:r>
                      <a:endParaRPr b="1" sz="1200">
                        <a:latin typeface="Alegreya Sans"/>
                        <a:ea typeface="Alegreya Sans"/>
                        <a:cs typeface="Alegreya Sans"/>
                        <a:sym typeface="Alegreya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>
                          <a:latin typeface="Alegreya Sans"/>
                          <a:ea typeface="Alegreya Sans"/>
                          <a:cs typeface="Alegreya Sans"/>
                          <a:sym typeface="Alegreya Sans"/>
                        </a:rPr>
                        <a:t>N° corsi svolti</a:t>
                      </a:r>
                      <a:endParaRPr b="1" sz="1200">
                        <a:latin typeface="Alegreya Sans"/>
                        <a:ea typeface="Alegreya Sans"/>
                        <a:cs typeface="Alegreya Sans"/>
                        <a:sym typeface="Alegreya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4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200">
                          <a:solidFill>
                            <a:schemeClr val="dk1"/>
                          </a:solidFill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3° Circolo Cesena</a:t>
                      </a:r>
                      <a:endParaRPr sz="1200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8 + 18 laboratori infanzia</a:t>
                      </a:r>
                      <a:endParaRPr sz="1200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4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4° Circolo Cesena</a:t>
                      </a:r>
                      <a:endParaRPr sz="1200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10</a:t>
                      </a:r>
                      <a:endParaRPr sz="1200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4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5° Circolo Cesena</a:t>
                      </a:r>
                      <a:endParaRPr sz="1200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10</a:t>
                      </a:r>
                      <a:endParaRPr sz="1200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9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Scuola secondaria di 1° “Viale della Resistenza”</a:t>
                      </a:r>
                      <a:endParaRPr sz="1200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10</a:t>
                      </a:r>
                      <a:endParaRPr sz="1200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9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Scuola secondaria di 1° “Bertola” - Rimini</a:t>
                      </a:r>
                      <a:endParaRPr sz="1200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18</a:t>
                      </a:r>
                      <a:endParaRPr sz="1200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9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Scuola secondaria di 1° “Via Anna Frank”</a:t>
                      </a:r>
                      <a:endParaRPr sz="1200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4 corsi rivolti ai docenti + 14 rivolti ai ragazzi</a:t>
                      </a:r>
                      <a:endParaRPr sz="1200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9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 u="sng">
                          <a:latin typeface="Alegreya Sans"/>
                          <a:ea typeface="Alegreya Sans"/>
                          <a:cs typeface="Alegreya Sans"/>
                          <a:sym typeface="Alegreya Sans"/>
                        </a:rPr>
                        <a:t>92</a:t>
                      </a:r>
                      <a:r>
                        <a:rPr b="1" lang="it" sz="1200" u="sng">
                          <a:latin typeface="Alegreya Sans"/>
                          <a:ea typeface="Alegreya Sans"/>
                          <a:cs typeface="Alegreya Sans"/>
                          <a:sym typeface="Alegreya Sans"/>
                        </a:rPr>
                        <a:t> corsi totali</a:t>
                      </a:r>
                      <a:endParaRPr b="1" sz="1200" u="sng">
                        <a:latin typeface="Alegreya Sans"/>
                        <a:ea typeface="Alegreya Sans"/>
                        <a:cs typeface="Alegreya Sans"/>
                        <a:sym typeface="Alegreya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9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 u="sng">
                          <a:latin typeface="Alegreya Sans"/>
                          <a:ea typeface="Alegreya Sans"/>
                          <a:cs typeface="Alegreya Sans"/>
                          <a:sym typeface="Alegreya Sans"/>
                        </a:rPr>
                        <a:t>840</a:t>
                      </a:r>
                      <a:r>
                        <a:rPr b="1" lang="it" sz="1200" u="sng">
                          <a:latin typeface="Alegreya Sans"/>
                          <a:ea typeface="Alegreya Sans"/>
                          <a:cs typeface="Alegreya Sans"/>
                          <a:sym typeface="Alegreya Sans"/>
                        </a:rPr>
                        <a:t> discenti coinvolti</a:t>
                      </a:r>
                      <a:endParaRPr b="1" sz="1200" u="sng">
                        <a:latin typeface="Alegreya Sans"/>
                        <a:ea typeface="Alegreya Sans"/>
                        <a:cs typeface="Alegreya Sans"/>
                        <a:sym typeface="Alegreya Sans"/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 u="sng">
                          <a:latin typeface="Alegreya Sans"/>
                          <a:ea typeface="Alegreya Sans"/>
                          <a:cs typeface="Alegreya Sans"/>
                          <a:sym typeface="Alegreya Sans"/>
                        </a:rPr>
                        <a:t>120 docenti coinvolti</a:t>
                      </a:r>
                      <a:endParaRPr b="1" sz="1200" u="sng">
                        <a:latin typeface="Alegreya Sans"/>
                        <a:ea typeface="Alegreya Sans"/>
                        <a:cs typeface="Alegreya Sans"/>
                        <a:sym typeface="Alegreya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1" name="Google Shape;181;p20"/>
          <p:cNvSpPr txBox="1"/>
          <p:nvPr/>
        </p:nvSpPr>
        <p:spPr>
          <a:xfrm>
            <a:off x="7001400" y="1038125"/>
            <a:ext cx="2065500" cy="13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Eugenio Tampieri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Laerte Rettori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Matteo Belletti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Bruna Borgognoni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/>
          <p:nvPr>
            <p:ph idx="1" type="body"/>
          </p:nvPr>
        </p:nvSpPr>
        <p:spPr>
          <a:xfrm>
            <a:off x="628650" y="586741"/>
            <a:ext cx="3886200" cy="42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400"/>
              <a:buNone/>
            </a:pPr>
            <a:r>
              <a:rPr b="1" lang="it" sz="2700">
                <a:solidFill>
                  <a:srgbClr val="FF9933"/>
                </a:solidFill>
                <a:latin typeface="Alegreya Sans"/>
                <a:ea typeface="Alegreya Sans"/>
                <a:cs typeface="Alegreya Sans"/>
                <a:sym typeface="Alegreya Sans"/>
              </a:rPr>
              <a:t>2023</a:t>
            </a:r>
            <a:endParaRPr b="1" sz="2100"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1" lang="it" sz="2100">
                <a:solidFill>
                  <a:srgbClr val="FF9933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Ex macello, Cesena</a:t>
            </a:r>
            <a:endParaRPr i="1" sz="2100">
              <a:solidFill>
                <a:srgbClr val="FF9933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i="1" sz="700">
              <a:solidFill>
                <a:srgbClr val="FF9933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475 discenti coinvolti</a:t>
            </a:r>
            <a:endParaRPr b="1"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5</a:t>
            </a:r>
            <a:r>
              <a:rPr lang="it" sz="20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scuole primarie</a:t>
            </a:r>
            <a:endParaRPr sz="20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4 </a:t>
            </a:r>
            <a:r>
              <a:rPr lang="it" sz="20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scuole secondarie 1°</a:t>
            </a:r>
            <a:endParaRPr sz="20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2 </a:t>
            </a:r>
            <a:r>
              <a:rPr lang="it" sz="20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scuole secondarie 2°</a:t>
            </a:r>
            <a:endParaRPr sz="20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21</a:t>
            </a:r>
            <a:r>
              <a:rPr lang="it" sz="20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classi partecipanti</a:t>
            </a:r>
            <a:endParaRPr sz="20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21 progetti realizzati</a:t>
            </a:r>
            <a:endParaRPr b="1"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87" name="Google Shape;187;p21"/>
          <p:cNvSpPr txBox="1"/>
          <p:nvPr>
            <p:ph idx="2" type="body"/>
          </p:nvPr>
        </p:nvSpPr>
        <p:spPr>
          <a:xfrm>
            <a:off x="4629150" y="575311"/>
            <a:ext cx="3886200" cy="42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400"/>
              <a:buNone/>
            </a:pPr>
            <a:r>
              <a:rPr b="1" lang="it" sz="2700">
                <a:solidFill>
                  <a:srgbClr val="FF9933"/>
                </a:solidFill>
                <a:latin typeface="Alegreya Sans"/>
                <a:ea typeface="Alegreya Sans"/>
                <a:cs typeface="Alegreya Sans"/>
                <a:sym typeface="Alegreya Sans"/>
              </a:rPr>
              <a:t>2024</a:t>
            </a:r>
            <a:endParaRPr b="1" sz="2100"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1" lang="it" sz="2100">
                <a:solidFill>
                  <a:srgbClr val="FF9933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Piazza della Libertà, Cesena</a:t>
            </a:r>
            <a:endParaRPr i="1" sz="2100">
              <a:solidFill>
                <a:srgbClr val="FF9933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i="1" sz="700">
              <a:solidFill>
                <a:srgbClr val="FF9933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1100 discenti coinvolti</a:t>
            </a:r>
            <a:endParaRPr b="1"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1 </a:t>
            </a:r>
            <a:r>
              <a:rPr lang="it" sz="20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scuola dell’infanzia</a:t>
            </a:r>
            <a:endParaRPr sz="20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7 </a:t>
            </a:r>
            <a:r>
              <a:rPr lang="it" sz="20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scuole primarie</a:t>
            </a:r>
            <a:endParaRPr sz="20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2 </a:t>
            </a:r>
            <a:r>
              <a:rPr lang="it" sz="20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scuole secondarie 1°</a:t>
            </a:r>
            <a:endParaRPr sz="20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1 </a:t>
            </a:r>
            <a:r>
              <a:rPr lang="it" sz="20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scuola secondaria 2°</a:t>
            </a:r>
            <a:endParaRPr sz="20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42 </a:t>
            </a:r>
            <a:r>
              <a:rPr lang="it" sz="20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classi partecipanti</a:t>
            </a:r>
            <a:endParaRPr sz="20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42 progetti realizzati</a:t>
            </a:r>
            <a:endParaRPr b="1"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cxnSp>
        <p:nvCxnSpPr>
          <p:cNvPr id="188" name="Google Shape;188;p21"/>
          <p:cNvCxnSpPr/>
          <p:nvPr/>
        </p:nvCxnSpPr>
        <p:spPr>
          <a:xfrm>
            <a:off x="4656519" y="621030"/>
            <a:ext cx="0" cy="40578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9" name="Google Shape;189;p21"/>
          <p:cNvSpPr txBox="1"/>
          <p:nvPr/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1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Festival dei micromondi</a:t>
            </a:r>
            <a:endParaRPr b="1" sz="41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9925" y="143700"/>
            <a:ext cx="3334074" cy="499979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 txBox="1"/>
          <p:nvPr>
            <p:ph type="title"/>
          </p:nvPr>
        </p:nvSpPr>
        <p:spPr>
          <a:xfrm>
            <a:off x="311700" y="756750"/>
            <a:ext cx="8520600" cy="3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Festival dei Micromondi 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2</a:t>
            </a:r>
            <a:r>
              <a:rPr b="1" baseline="30000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a</a:t>
            </a: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 edizione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24 Maggio 2024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40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Restituzione</a:t>
            </a:r>
            <a:endParaRPr b="1" i="1" sz="40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3" title="DSC_0756.JPG"/>
          <p:cNvPicPr preferRelativeResize="0"/>
          <p:nvPr/>
        </p:nvPicPr>
        <p:blipFill rotWithShape="1">
          <a:blip r:embed="rId3">
            <a:alphaModFix/>
          </a:blip>
          <a:srcRect b="12816" l="11797" r="36504" t="0"/>
          <a:stretch/>
        </p:blipFill>
        <p:spPr>
          <a:xfrm>
            <a:off x="7135754" y="2875925"/>
            <a:ext cx="1924695" cy="21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3" title="DSC_0764.JPG"/>
          <p:cNvPicPr preferRelativeResize="0"/>
          <p:nvPr/>
        </p:nvPicPr>
        <p:blipFill rotWithShape="1">
          <a:blip r:embed="rId4">
            <a:alphaModFix/>
          </a:blip>
          <a:srcRect b="0" l="0" r="4196" t="0"/>
          <a:stretch/>
        </p:blipFill>
        <p:spPr>
          <a:xfrm>
            <a:off x="489150" y="2109594"/>
            <a:ext cx="4449976" cy="309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3" title="DSC_078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0775" y="309459"/>
            <a:ext cx="2201748" cy="146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3" title="DSC_0797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39852" y="2031975"/>
            <a:ext cx="2035026" cy="135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3" title="DSC_0804.JPG"/>
          <p:cNvPicPr preferRelativeResize="0"/>
          <p:nvPr/>
        </p:nvPicPr>
        <p:blipFill rotWithShape="1">
          <a:blip r:embed="rId7">
            <a:alphaModFix/>
          </a:blip>
          <a:srcRect b="0" l="6393" r="0" t="0"/>
          <a:stretch/>
        </p:blipFill>
        <p:spPr>
          <a:xfrm>
            <a:off x="0" y="0"/>
            <a:ext cx="3351777" cy="23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3" title="DSC02520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91514" y="-9850"/>
            <a:ext cx="2680812" cy="178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